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53"/>
  </p:notesMasterIdLst>
  <p:handoutMasterIdLst>
    <p:handoutMasterId r:id="rId54"/>
  </p:handoutMasterIdLst>
  <p:sldIdLst>
    <p:sldId id="256" r:id="rId2"/>
    <p:sldId id="257" r:id="rId3"/>
    <p:sldId id="258" r:id="rId4"/>
    <p:sldId id="260" r:id="rId5"/>
    <p:sldId id="261" r:id="rId6"/>
    <p:sldId id="262" r:id="rId7"/>
    <p:sldId id="263" r:id="rId8"/>
    <p:sldId id="264" r:id="rId9"/>
    <p:sldId id="265" r:id="rId10"/>
    <p:sldId id="266" r:id="rId11"/>
    <p:sldId id="267" r:id="rId12"/>
    <p:sldId id="268" r:id="rId13"/>
    <p:sldId id="269" r:id="rId14"/>
    <p:sldId id="270" r:id="rId15"/>
    <p:sldId id="271" r:id="rId16"/>
    <p:sldId id="299" r:id="rId17"/>
    <p:sldId id="300" r:id="rId18"/>
    <p:sldId id="272" r:id="rId19"/>
    <p:sldId id="273" r:id="rId20"/>
    <p:sldId id="274" r:id="rId21"/>
    <p:sldId id="275" r:id="rId22"/>
    <p:sldId id="276" r:id="rId23"/>
    <p:sldId id="277" r:id="rId24"/>
    <p:sldId id="278" r:id="rId25"/>
    <p:sldId id="301" r:id="rId26"/>
    <p:sldId id="306" r:id="rId27"/>
    <p:sldId id="279" r:id="rId28"/>
    <p:sldId id="280" r:id="rId29"/>
    <p:sldId id="281" r:id="rId30"/>
    <p:sldId id="282" r:id="rId31"/>
    <p:sldId id="283" r:id="rId32"/>
    <p:sldId id="284" r:id="rId33"/>
    <p:sldId id="285" r:id="rId34"/>
    <p:sldId id="286" r:id="rId35"/>
    <p:sldId id="287" r:id="rId36"/>
    <p:sldId id="288" r:id="rId37"/>
    <p:sldId id="305" r:id="rId38"/>
    <p:sldId id="289" r:id="rId39"/>
    <p:sldId id="291" r:id="rId40"/>
    <p:sldId id="290" r:id="rId41"/>
    <p:sldId id="292" r:id="rId42"/>
    <p:sldId id="293" r:id="rId43"/>
    <p:sldId id="303" r:id="rId44"/>
    <p:sldId id="294" r:id="rId45"/>
    <p:sldId id="295" r:id="rId46"/>
    <p:sldId id="296" r:id="rId47"/>
    <p:sldId id="297" r:id="rId48"/>
    <p:sldId id="304" r:id="rId49"/>
    <p:sldId id="298" r:id="rId50"/>
    <p:sldId id="302" r:id="rId51"/>
    <p:sldId id="307" r:id="rId52"/>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0066"/>
    <a:srgbClr val="FF006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94660"/>
  </p:normalViewPr>
  <p:slideViewPr>
    <p:cSldViewPr snapToGrid="0">
      <p:cViewPr varScale="1">
        <p:scale>
          <a:sx n="65" d="100"/>
          <a:sy n="65" d="100"/>
        </p:scale>
        <p:origin x="840" y="6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9713E61B-66B5-65A4-80B0-EE65221CB404}"/>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46C53A30-9217-1E22-6F15-CDD17D7D69C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3AC2A91-886C-41C3-B5FE-DFBF95648772}" type="datetimeFigureOut">
              <a:rPr lang="en-US" smtClean="0"/>
              <a:t>11/12/2022</a:t>
            </a:fld>
            <a:endParaRPr lang="en-US"/>
          </a:p>
        </p:txBody>
      </p:sp>
      <p:sp>
        <p:nvSpPr>
          <p:cNvPr id="4" name="Footer Placeholder 3">
            <a:extLst>
              <a:ext uri="{FF2B5EF4-FFF2-40B4-BE49-F238E27FC236}">
                <a16:creationId xmlns:a16="http://schemas.microsoft.com/office/drawing/2014/main" id="{A488D8F6-0573-C48F-3BC3-D30E064F4425}"/>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487F4871-819A-AB52-8367-7CAF346BAD9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E9864B63-C062-46D1-B6BF-4A45F3E95EE9}" type="slidenum">
              <a:rPr lang="en-US" smtClean="0"/>
              <a:t>‹#›</a:t>
            </a:fld>
            <a:endParaRPr lang="en-US"/>
          </a:p>
        </p:txBody>
      </p:sp>
    </p:spTree>
    <p:extLst>
      <p:ext uri="{BB962C8B-B14F-4D97-AF65-F5344CB8AC3E}">
        <p14:creationId xmlns:p14="http://schemas.microsoft.com/office/powerpoint/2010/main" val="2105645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4DA682D-4A94-4114-AFFE-4E4907C0A98C}" type="datetimeFigureOut">
              <a:rPr lang="en-US" smtClean="0"/>
              <a:t>11/12/2022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87E4EC-3342-4719-BE43-72FF4479FC22}" type="slidenum">
              <a:rPr lang="en-US" smtClean="0"/>
              <a:t>‹#›</a:t>
            </a:fld>
            <a:endParaRPr lang="en-US"/>
          </a:p>
        </p:txBody>
      </p:sp>
    </p:spTree>
    <p:extLst>
      <p:ext uri="{BB962C8B-B14F-4D97-AF65-F5344CB8AC3E}">
        <p14:creationId xmlns:p14="http://schemas.microsoft.com/office/powerpoint/2010/main" val="4121536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5 تا  درجه بندی</a:t>
            </a:r>
          </a:p>
          <a:p>
            <a:pPr algn="r"/>
            <a:r>
              <a:rPr lang="fa-IR" dirty="0"/>
              <a:t>آژانس بین المللی تحقیقات سرطان</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6</a:t>
            </a:fld>
            <a:endParaRPr lang="en-US"/>
          </a:p>
        </p:txBody>
      </p:sp>
    </p:spTree>
    <p:extLst>
      <p:ext uri="{BB962C8B-B14F-4D97-AF65-F5344CB8AC3E}">
        <p14:creationId xmlns:p14="http://schemas.microsoft.com/office/powerpoint/2010/main" val="373719077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a-IR" dirty="0"/>
              <a:t>آژانس بین المللی تحقیقات سرطان</a:t>
            </a:r>
            <a:endParaRPr lang="en-US" dirty="0"/>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7</a:t>
            </a:fld>
            <a:endParaRPr lang="en-US"/>
          </a:p>
        </p:txBody>
      </p:sp>
    </p:spTree>
    <p:extLst>
      <p:ext uri="{BB962C8B-B14F-4D97-AF65-F5344CB8AC3E}">
        <p14:creationId xmlns:p14="http://schemas.microsoft.com/office/powerpoint/2010/main" val="4346973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a-IR" b="1" dirty="0"/>
              <a:t>نکته: </a:t>
            </a:r>
            <a:r>
              <a:rPr lang="fa-IR" dirty="0"/>
              <a:t>در صورت وجود ساعات کار نامتعارف تصحیحات لازم برای حدود مجاز مواجهه بر اساس راهنمای ابلاغ شده از مرکز با عنوان "راهنمای تصحیح حدود مجاز مواجهه با عوامل شیمیایی برای برنامه های کاری غیر متعارف" اقدام گردد.</a:t>
            </a:r>
            <a:endParaRPr lang="en-US" dirty="0"/>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10</a:t>
            </a:fld>
            <a:endParaRPr lang="en-US"/>
          </a:p>
        </p:txBody>
      </p:sp>
    </p:spTree>
    <p:extLst>
      <p:ext uri="{BB962C8B-B14F-4D97-AF65-F5344CB8AC3E}">
        <p14:creationId xmlns:p14="http://schemas.microsoft.com/office/powerpoint/2010/main" val="11898885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11</a:t>
            </a:fld>
            <a:endParaRPr lang="en-US"/>
          </a:p>
        </p:txBody>
      </p:sp>
    </p:spTree>
    <p:extLst>
      <p:ext uri="{BB962C8B-B14F-4D97-AF65-F5344CB8AC3E}">
        <p14:creationId xmlns:p14="http://schemas.microsoft.com/office/powerpoint/2010/main" val="15578763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12</a:t>
            </a:fld>
            <a:endParaRPr lang="en-US"/>
          </a:p>
        </p:txBody>
      </p:sp>
    </p:spTree>
    <p:extLst>
      <p:ext uri="{BB962C8B-B14F-4D97-AF65-F5344CB8AC3E}">
        <p14:creationId xmlns:p14="http://schemas.microsoft.com/office/powerpoint/2010/main" val="104802340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13</a:t>
            </a:fld>
            <a:endParaRPr lang="en-US"/>
          </a:p>
        </p:txBody>
      </p:sp>
    </p:spTree>
    <p:extLst>
      <p:ext uri="{BB962C8B-B14F-4D97-AF65-F5344CB8AC3E}">
        <p14:creationId xmlns:p14="http://schemas.microsoft.com/office/powerpoint/2010/main" val="96700540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rtl="1"/>
            <a:r>
              <a:rPr lang="fa-IR" dirty="0"/>
              <a:t>عدد 8 می شود2.8    این جدول براساس فرمول اسلاید 11 بدست می آید  </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14</a:t>
            </a:fld>
            <a:endParaRPr lang="en-US"/>
          </a:p>
        </p:txBody>
      </p:sp>
    </p:spTree>
    <p:extLst>
      <p:ext uri="{BB962C8B-B14F-4D97-AF65-F5344CB8AC3E}">
        <p14:creationId xmlns:p14="http://schemas.microsoft.com/office/powerpoint/2010/main" val="212874806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15</a:t>
            </a:fld>
            <a:endParaRPr lang="en-US"/>
          </a:p>
        </p:txBody>
      </p:sp>
    </p:spTree>
    <p:extLst>
      <p:ext uri="{BB962C8B-B14F-4D97-AF65-F5344CB8AC3E}">
        <p14:creationId xmlns:p14="http://schemas.microsoft.com/office/powerpoint/2010/main" val="7872562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16</a:t>
            </a:fld>
            <a:endParaRPr lang="en-US"/>
          </a:p>
        </p:txBody>
      </p:sp>
    </p:spTree>
    <p:extLst>
      <p:ext uri="{BB962C8B-B14F-4D97-AF65-F5344CB8AC3E}">
        <p14:creationId xmlns:p14="http://schemas.microsoft.com/office/powerpoint/2010/main" val="2049026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17</a:t>
            </a:fld>
            <a:endParaRPr lang="en-US"/>
          </a:p>
        </p:txBody>
      </p:sp>
    </p:spTree>
    <p:extLst>
      <p:ext uri="{BB962C8B-B14F-4D97-AF65-F5344CB8AC3E}">
        <p14:creationId xmlns:p14="http://schemas.microsoft.com/office/powerpoint/2010/main" val="19654842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18</a:t>
            </a:fld>
            <a:endParaRPr lang="en-US"/>
          </a:p>
        </p:txBody>
      </p:sp>
    </p:spTree>
    <p:extLst>
      <p:ext uri="{BB962C8B-B14F-4D97-AF65-F5344CB8AC3E}">
        <p14:creationId xmlns:p14="http://schemas.microsoft.com/office/powerpoint/2010/main" val="226696098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19</a:t>
            </a:fld>
            <a:endParaRPr lang="en-US"/>
          </a:p>
        </p:txBody>
      </p:sp>
    </p:spTree>
    <p:extLst>
      <p:ext uri="{BB962C8B-B14F-4D97-AF65-F5344CB8AC3E}">
        <p14:creationId xmlns:p14="http://schemas.microsoft.com/office/powerpoint/2010/main" val="3624176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20</a:t>
            </a:fld>
            <a:endParaRPr lang="en-US"/>
          </a:p>
        </p:txBody>
      </p:sp>
    </p:spTree>
    <p:extLst>
      <p:ext uri="{BB962C8B-B14F-4D97-AF65-F5344CB8AC3E}">
        <p14:creationId xmlns:p14="http://schemas.microsoft.com/office/powerpoint/2010/main" val="326828482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21</a:t>
            </a:fld>
            <a:endParaRPr lang="en-US"/>
          </a:p>
        </p:txBody>
      </p:sp>
    </p:spTree>
    <p:extLst>
      <p:ext uri="{BB962C8B-B14F-4D97-AF65-F5344CB8AC3E}">
        <p14:creationId xmlns:p14="http://schemas.microsoft.com/office/powerpoint/2010/main" val="267204346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22</a:t>
            </a:fld>
            <a:endParaRPr lang="en-US"/>
          </a:p>
        </p:txBody>
      </p:sp>
    </p:spTree>
    <p:extLst>
      <p:ext uri="{BB962C8B-B14F-4D97-AF65-F5344CB8AC3E}">
        <p14:creationId xmlns:p14="http://schemas.microsoft.com/office/powerpoint/2010/main" val="39383226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23</a:t>
            </a:fld>
            <a:endParaRPr lang="en-US"/>
          </a:p>
        </p:txBody>
      </p:sp>
    </p:spTree>
    <p:extLst>
      <p:ext uri="{BB962C8B-B14F-4D97-AF65-F5344CB8AC3E}">
        <p14:creationId xmlns:p14="http://schemas.microsoft.com/office/powerpoint/2010/main" val="125398263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24</a:t>
            </a:fld>
            <a:endParaRPr lang="en-US"/>
          </a:p>
        </p:txBody>
      </p:sp>
    </p:spTree>
    <p:extLst>
      <p:ext uri="{BB962C8B-B14F-4D97-AF65-F5344CB8AC3E}">
        <p14:creationId xmlns:p14="http://schemas.microsoft.com/office/powerpoint/2010/main" val="163372330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25</a:t>
            </a:fld>
            <a:endParaRPr lang="en-US"/>
          </a:p>
        </p:txBody>
      </p:sp>
    </p:spTree>
    <p:extLst>
      <p:ext uri="{BB962C8B-B14F-4D97-AF65-F5344CB8AC3E}">
        <p14:creationId xmlns:p14="http://schemas.microsoft.com/office/powerpoint/2010/main" val="380120579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26</a:t>
            </a:fld>
            <a:endParaRPr lang="en-US"/>
          </a:p>
        </p:txBody>
      </p:sp>
    </p:spTree>
    <p:extLst>
      <p:ext uri="{BB962C8B-B14F-4D97-AF65-F5344CB8AC3E}">
        <p14:creationId xmlns:p14="http://schemas.microsoft.com/office/powerpoint/2010/main" val="259122539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27</a:t>
            </a:fld>
            <a:endParaRPr lang="en-US"/>
          </a:p>
        </p:txBody>
      </p:sp>
    </p:spTree>
    <p:extLst>
      <p:ext uri="{BB962C8B-B14F-4D97-AF65-F5344CB8AC3E}">
        <p14:creationId xmlns:p14="http://schemas.microsoft.com/office/powerpoint/2010/main" val="155985461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28</a:t>
            </a:fld>
            <a:endParaRPr lang="en-US"/>
          </a:p>
        </p:txBody>
      </p:sp>
    </p:spTree>
    <p:extLst>
      <p:ext uri="{BB962C8B-B14F-4D97-AF65-F5344CB8AC3E}">
        <p14:creationId xmlns:p14="http://schemas.microsoft.com/office/powerpoint/2010/main" val="144568784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29</a:t>
            </a:fld>
            <a:endParaRPr lang="en-US"/>
          </a:p>
        </p:txBody>
      </p:sp>
    </p:spTree>
    <p:extLst>
      <p:ext uri="{BB962C8B-B14F-4D97-AF65-F5344CB8AC3E}">
        <p14:creationId xmlns:p14="http://schemas.microsoft.com/office/powerpoint/2010/main" val="271815952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30</a:t>
            </a:fld>
            <a:endParaRPr lang="en-US"/>
          </a:p>
        </p:txBody>
      </p:sp>
    </p:spTree>
    <p:extLst>
      <p:ext uri="{BB962C8B-B14F-4D97-AF65-F5344CB8AC3E}">
        <p14:creationId xmlns:p14="http://schemas.microsoft.com/office/powerpoint/2010/main" val="6784301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31</a:t>
            </a:fld>
            <a:endParaRPr lang="en-US"/>
          </a:p>
        </p:txBody>
      </p:sp>
    </p:spTree>
    <p:extLst>
      <p:ext uri="{BB962C8B-B14F-4D97-AF65-F5344CB8AC3E}">
        <p14:creationId xmlns:p14="http://schemas.microsoft.com/office/powerpoint/2010/main" val="575582938"/>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32</a:t>
            </a:fld>
            <a:endParaRPr lang="en-US"/>
          </a:p>
        </p:txBody>
      </p:sp>
    </p:spTree>
    <p:extLst>
      <p:ext uri="{BB962C8B-B14F-4D97-AF65-F5344CB8AC3E}">
        <p14:creationId xmlns:p14="http://schemas.microsoft.com/office/powerpoint/2010/main" val="322027522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33</a:t>
            </a:fld>
            <a:endParaRPr lang="en-US"/>
          </a:p>
        </p:txBody>
      </p:sp>
    </p:spTree>
    <p:extLst>
      <p:ext uri="{BB962C8B-B14F-4D97-AF65-F5344CB8AC3E}">
        <p14:creationId xmlns:p14="http://schemas.microsoft.com/office/powerpoint/2010/main" val="269806697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34</a:t>
            </a:fld>
            <a:endParaRPr lang="en-US"/>
          </a:p>
        </p:txBody>
      </p:sp>
    </p:spTree>
    <p:extLst>
      <p:ext uri="{BB962C8B-B14F-4D97-AF65-F5344CB8AC3E}">
        <p14:creationId xmlns:p14="http://schemas.microsoft.com/office/powerpoint/2010/main" val="20131401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ماده ۸۵ قانون کار</a:t>
            </a:r>
          </a:p>
          <a:p>
            <a:pPr algn="r"/>
            <a:endParaRPr lang="fa-IR" dirty="0"/>
          </a:p>
          <a:p>
            <a:pPr algn="r"/>
            <a:r>
              <a:rPr lang="fa-IR" dirty="0"/>
              <a:t>برای صیانت نیروی انسانی و منابع مادی کشور رعایت دستورالعمل‌هایی که از طریق شورای عالی حفاظت فنی (‌جهت تامین حفاظت‌فنی) و وزارت بهداشت، درمان و آموزش پزشکی (‌جهت جلوگیری از بیماری حرفه‌ای و تامین بهداشت کار و کارگر و محیط کار) تدوین می‌شود، برای‌کلیه کارگاه‌ها، کارفرمایان، کارگران و کارآموزان الزامی است.</a:t>
            </a:r>
          </a:p>
          <a:p>
            <a:pPr algn="r"/>
            <a:r>
              <a:rPr lang="fa-IR" dirty="0"/>
              <a:t>‌تبصره - کارگاه‌های خانوادگی نیز مشمول مقررات این فصل بوده و مکلف به رعایت اصول فنی و بهداشت کار می‌باشند</a:t>
            </a: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35</a:t>
            </a:fld>
            <a:endParaRPr lang="en-US"/>
          </a:p>
        </p:txBody>
      </p:sp>
    </p:spTree>
    <p:extLst>
      <p:ext uri="{BB962C8B-B14F-4D97-AF65-F5344CB8AC3E}">
        <p14:creationId xmlns:p14="http://schemas.microsoft.com/office/powerpoint/2010/main" val="109048594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36</a:t>
            </a:fld>
            <a:endParaRPr lang="en-US"/>
          </a:p>
        </p:txBody>
      </p:sp>
    </p:spTree>
    <p:extLst>
      <p:ext uri="{BB962C8B-B14F-4D97-AF65-F5344CB8AC3E}">
        <p14:creationId xmlns:p14="http://schemas.microsoft.com/office/powerpoint/2010/main" val="163732177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37</a:t>
            </a:fld>
            <a:endParaRPr lang="en-US"/>
          </a:p>
        </p:txBody>
      </p:sp>
    </p:spTree>
    <p:extLst>
      <p:ext uri="{BB962C8B-B14F-4D97-AF65-F5344CB8AC3E}">
        <p14:creationId xmlns:p14="http://schemas.microsoft.com/office/powerpoint/2010/main" val="254700324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38</a:t>
            </a:fld>
            <a:endParaRPr lang="en-US"/>
          </a:p>
        </p:txBody>
      </p:sp>
    </p:spTree>
    <p:extLst>
      <p:ext uri="{BB962C8B-B14F-4D97-AF65-F5344CB8AC3E}">
        <p14:creationId xmlns:p14="http://schemas.microsoft.com/office/powerpoint/2010/main" val="287310497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39</a:t>
            </a:fld>
            <a:endParaRPr lang="en-US"/>
          </a:p>
        </p:txBody>
      </p:sp>
    </p:spTree>
    <p:extLst>
      <p:ext uri="{BB962C8B-B14F-4D97-AF65-F5344CB8AC3E}">
        <p14:creationId xmlns:p14="http://schemas.microsoft.com/office/powerpoint/2010/main" val="206336596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40</a:t>
            </a:fld>
            <a:endParaRPr lang="en-US"/>
          </a:p>
        </p:txBody>
      </p:sp>
    </p:spTree>
    <p:extLst>
      <p:ext uri="{BB962C8B-B14F-4D97-AF65-F5344CB8AC3E}">
        <p14:creationId xmlns:p14="http://schemas.microsoft.com/office/powerpoint/2010/main" val="1282722113"/>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41</a:t>
            </a:fld>
            <a:endParaRPr lang="en-US"/>
          </a:p>
        </p:txBody>
      </p:sp>
    </p:spTree>
    <p:extLst>
      <p:ext uri="{BB962C8B-B14F-4D97-AF65-F5344CB8AC3E}">
        <p14:creationId xmlns:p14="http://schemas.microsoft.com/office/powerpoint/2010/main" val="253177493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42</a:t>
            </a:fld>
            <a:endParaRPr lang="en-US"/>
          </a:p>
        </p:txBody>
      </p:sp>
    </p:spTree>
    <p:extLst>
      <p:ext uri="{BB962C8B-B14F-4D97-AF65-F5344CB8AC3E}">
        <p14:creationId xmlns:p14="http://schemas.microsoft.com/office/powerpoint/2010/main" val="206513867"/>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43</a:t>
            </a:fld>
            <a:endParaRPr lang="en-US"/>
          </a:p>
        </p:txBody>
      </p:sp>
    </p:spTree>
    <p:extLst>
      <p:ext uri="{BB962C8B-B14F-4D97-AF65-F5344CB8AC3E}">
        <p14:creationId xmlns:p14="http://schemas.microsoft.com/office/powerpoint/2010/main" val="50598413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44</a:t>
            </a:fld>
            <a:endParaRPr lang="en-US"/>
          </a:p>
        </p:txBody>
      </p:sp>
    </p:spTree>
    <p:extLst>
      <p:ext uri="{BB962C8B-B14F-4D97-AF65-F5344CB8AC3E}">
        <p14:creationId xmlns:p14="http://schemas.microsoft.com/office/powerpoint/2010/main" val="403181903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45</a:t>
            </a:fld>
            <a:endParaRPr lang="en-US"/>
          </a:p>
        </p:txBody>
      </p:sp>
    </p:spTree>
    <p:extLst>
      <p:ext uri="{BB962C8B-B14F-4D97-AF65-F5344CB8AC3E}">
        <p14:creationId xmlns:p14="http://schemas.microsoft.com/office/powerpoint/2010/main" val="254940186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46</a:t>
            </a:fld>
            <a:endParaRPr lang="en-US"/>
          </a:p>
        </p:txBody>
      </p:sp>
    </p:spTree>
    <p:extLst>
      <p:ext uri="{BB962C8B-B14F-4D97-AF65-F5344CB8AC3E}">
        <p14:creationId xmlns:p14="http://schemas.microsoft.com/office/powerpoint/2010/main" val="70730530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47</a:t>
            </a:fld>
            <a:endParaRPr lang="en-US"/>
          </a:p>
        </p:txBody>
      </p:sp>
    </p:spTree>
    <p:extLst>
      <p:ext uri="{BB962C8B-B14F-4D97-AF65-F5344CB8AC3E}">
        <p14:creationId xmlns:p14="http://schemas.microsoft.com/office/powerpoint/2010/main" val="634240788"/>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48</a:t>
            </a:fld>
            <a:endParaRPr lang="en-US"/>
          </a:p>
        </p:txBody>
      </p:sp>
    </p:spTree>
    <p:extLst>
      <p:ext uri="{BB962C8B-B14F-4D97-AF65-F5344CB8AC3E}">
        <p14:creationId xmlns:p14="http://schemas.microsoft.com/office/powerpoint/2010/main" val="50000377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49</a:t>
            </a:fld>
            <a:endParaRPr lang="en-US"/>
          </a:p>
        </p:txBody>
      </p:sp>
    </p:spTree>
    <p:extLst>
      <p:ext uri="{BB962C8B-B14F-4D97-AF65-F5344CB8AC3E}">
        <p14:creationId xmlns:p14="http://schemas.microsoft.com/office/powerpoint/2010/main" val="79218871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50</a:t>
            </a:fld>
            <a:endParaRPr lang="en-US"/>
          </a:p>
        </p:txBody>
      </p:sp>
    </p:spTree>
    <p:extLst>
      <p:ext uri="{BB962C8B-B14F-4D97-AF65-F5344CB8AC3E}">
        <p14:creationId xmlns:p14="http://schemas.microsoft.com/office/powerpoint/2010/main" val="3152863874"/>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r"/>
            <a:r>
              <a:rPr lang="fa-IR" dirty="0"/>
              <a:t> </a:t>
            </a:r>
          </a:p>
          <a:p>
            <a:pPr algn="r"/>
            <a:r>
              <a:rPr lang="fa-IR" dirty="0"/>
              <a:t>ماده ۱۰۵ قانون کار</a:t>
            </a:r>
          </a:p>
          <a:p>
            <a:pPr algn="r"/>
            <a:endParaRPr lang="fa-IR" dirty="0"/>
          </a:p>
          <a:p>
            <a:pPr algn="r"/>
            <a:r>
              <a:rPr lang="fa-IR" dirty="0"/>
              <a:t>هر گاه در حین بازرسی، به تشخیص بازرس کار یا کارشناس بهداشت حرفه‌ای احتمال وقوع حادثه و یا بروز خطر در کارگاه داده شود،‌بازرس کار یا کارشناس بهداشت حرفه‌ای مکلف هستند مراتب را فوراً و کتباً به کارفرما یا نماینده او و نیز به رییس مستقیم خود اطلاع دهند.</a:t>
            </a:r>
          </a:p>
          <a:p>
            <a:pPr algn="r"/>
            <a:r>
              <a:rPr lang="fa-IR" dirty="0"/>
              <a:t>‌تبصره ۱ - وزارت کار و امور اجتماعی و وزارت بهداشت و درمان آموزش پزشکی، حسب مورد گزارش بازرسان کار و کارشناسان بهداشت‌حرفه‌ای از دادسرای عمومی محل و در صورت عدم تشکیل دادسرا از دادگاه عمومی محل تقاضا خواهند کرد فوراً قرار تعطیل و لاک و مهر تمام یا‌قسمتی از کارگاه را صادر نماید. دادستان بلافاصله نسبت به صدور قرار اقدام و قرار مذکور پس از ابلاغ قابل اجرا است. ‌دستور رفع تعطیل توسط مرجع مزبور در صورتی صادر خواهد شد که بازرس کار یا کارشناس بهداشت حرفه‌ای و یا کارشناسان ذیربط دادگستری رفع‌نواقص و معایب موجود را تایید نموده باشند.</a:t>
            </a:r>
          </a:p>
          <a:p>
            <a:pPr algn="r"/>
            <a:r>
              <a:rPr lang="fa-IR" dirty="0"/>
              <a:t>‌تبصره ۲ - کارفرما مکلف است در ایامی که به علت فوق کار تعطیل می‌شود مزد کارگران کارگاه را بپردازد.</a:t>
            </a:r>
          </a:p>
          <a:p>
            <a:pPr algn="r"/>
            <a:r>
              <a:rPr lang="fa-IR" dirty="0"/>
              <a:t>‌تبصره ۳ - متضرران از قرارهای موضوع این ماده در صورت اعتراض به گزارش بازرس کار و یا کارشناس بهداشت حرفه‌ای و تعطیل کارگاه‌می‌توانند از مراجع مزبور، به دادگاه صالح شکایت کنند و دادگاه مکلف است به فوریت و خارج از نوبت به موضوع رسیدگی نماید. تصمیم دادگاه قطعی‌و قابل اجرا است.</a:t>
            </a:r>
          </a:p>
          <a:p>
            <a:pPr algn="r"/>
            <a:endParaRPr lang="en-US" dirty="0"/>
          </a:p>
        </p:txBody>
      </p:sp>
      <p:sp>
        <p:nvSpPr>
          <p:cNvPr id="4" name="Slide Number Placeholder 3"/>
          <p:cNvSpPr>
            <a:spLocks noGrp="1"/>
          </p:cNvSpPr>
          <p:nvPr>
            <p:ph type="sldNum" sz="quarter" idx="5"/>
          </p:nvPr>
        </p:nvSpPr>
        <p:spPr/>
        <p:txBody>
          <a:bodyPr/>
          <a:lstStyle/>
          <a:p>
            <a:fld id="{7A87E4EC-3342-4719-BE43-72FF4479FC22}" type="slidenum">
              <a:rPr lang="en-US" smtClean="0"/>
              <a:t>51</a:t>
            </a:fld>
            <a:endParaRPr lang="en-US"/>
          </a:p>
        </p:txBody>
      </p:sp>
    </p:spTree>
    <p:extLst>
      <p:ext uri="{BB962C8B-B14F-4D97-AF65-F5344CB8AC3E}">
        <p14:creationId xmlns:p14="http://schemas.microsoft.com/office/powerpoint/2010/main" val="15648930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6A77D0A-FD79-4F8F-BE80-6983F8BD84B1}"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385498012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DE9BFA4-051E-4E70-91FB-590F2CF31FE5}"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11457973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A8001594-2CD9-4E5E-82E3-3687A9B86AA5}"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38355777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A2DD910D-4CC4-40B4-9412-C0CC6404BC17}" type="datetime1">
              <a:rPr lang="en-US" smtClean="0"/>
              <a:t>11/12/2022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3416161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5063087-7DCF-44A4-A415-3247621C32C5}" type="datetime1">
              <a:rPr lang="en-US" smtClean="0"/>
              <a:t>11/12/2022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34303574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1D92E22-A8A6-4682-87F6-C62AEA1D6F72}" type="datetime1">
              <a:rPr lang="en-US" smtClean="0"/>
              <a:t>11/12/2022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21800433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98BDA2A3-4AF6-4FB6-A8FB-967150764330}" type="datetime1">
              <a:rPr lang="en-US" smtClean="0"/>
              <a:t>11/12/2022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14642154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56281328-7F1C-43EE-9B01-A15A23CBC3D7}" type="datetime1">
              <a:rPr lang="en-US" smtClean="0"/>
              <a:t>11/12/2022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21002025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8175B47-3318-4069-857E-52CA2CD8516C}" type="datetime1">
              <a:rPr lang="en-US" smtClean="0"/>
              <a:t>11/12/2022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31377096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4BE9312-B6E5-4223-810C-516F049CA006}"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81914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C15229-CA80-49A8-B33B-B27E02FA0741}"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216564952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2DF420-8020-4B8F-A4E8-BE16FC25662D}"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211972374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4C2548A4-26AE-4F27-AEFE-8460F852269C}"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4298415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6AA4860-FDE6-46B0-96DA-66848AF32E07}"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311497778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5765677-63DB-4133-9B9C-93E324091E10}"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119040501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6403868-F1E3-47D2-938E-458369272CEC}" type="datetime1">
              <a:rPr lang="en-US" smtClean="0"/>
              <a:t>11/12/2022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9D965E9-F89D-4FB4-8A5A-C4682348D4B6}" type="slidenum">
              <a:rPr lang="en-US" smtClean="0"/>
              <a:t>‹#›</a:t>
            </a:fld>
            <a:endParaRPr lang="en-US"/>
          </a:p>
        </p:txBody>
      </p:sp>
    </p:spTree>
    <p:extLst>
      <p:ext uri="{BB962C8B-B14F-4D97-AF65-F5344CB8AC3E}">
        <p14:creationId xmlns:p14="http://schemas.microsoft.com/office/powerpoint/2010/main" val="14349483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97213966-5F63-4B3D-AA18-B87BFC8F2B56}" type="datetime1">
              <a:rPr lang="en-US" smtClean="0"/>
              <a:t>11/12/2022</a:t>
            </a:fld>
            <a:endParaRPr lang="en-US"/>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49D965E9-F89D-4FB4-8A5A-C4682348D4B6}" type="slidenum">
              <a:rPr lang="en-US" smtClean="0"/>
              <a:t>‹#›</a:t>
            </a:fld>
            <a:endParaRPr lang="en-US"/>
          </a:p>
        </p:txBody>
      </p:sp>
    </p:spTree>
    <p:extLst>
      <p:ext uri="{BB962C8B-B14F-4D97-AF65-F5344CB8AC3E}">
        <p14:creationId xmlns:p14="http://schemas.microsoft.com/office/powerpoint/2010/main" val="216661926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hf hdr="0" ftr="0" dt="0"/>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6.png"/></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8986F194-54E7-5132-118D-050D89CD3CF5}"/>
              </a:ext>
            </a:extLst>
          </p:cNvPr>
          <p:cNvPicPr>
            <a:picLocks noChangeAspect="1"/>
          </p:cNvPicPr>
          <p:nvPr/>
        </p:nvPicPr>
        <p:blipFill>
          <a:blip r:embed="rId2"/>
          <a:stretch>
            <a:fillRect/>
          </a:stretch>
        </p:blipFill>
        <p:spPr>
          <a:xfrm>
            <a:off x="4225505" y="73091"/>
            <a:ext cx="3048264" cy="2469094"/>
          </a:xfrm>
          <a:prstGeom prst="rect">
            <a:avLst/>
          </a:prstGeom>
        </p:spPr>
      </p:pic>
      <p:sp>
        <p:nvSpPr>
          <p:cNvPr id="2" name="Title 1">
            <a:extLst>
              <a:ext uri="{FF2B5EF4-FFF2-40B4-BE49-F238E27FC236}">
                <a16:creationId xmlns:a16="http://schemas.microsoft.com/office/drawing/2014/main" id="{583855C0-B20B-3832-2D70-FEE681932B3B}"/>
              </a:ext>
            </a:extLst>
          </p:cNvPr>
          <p:cNvSpPr>
            <a:spLocks noGrp="1"/>
          </p:cNvSpPr>
          <p:nvPr>
            <p:ph type="ctrTitle"/>
          </p:nvPr>
        </p:nvSpPr>
        <p:spPr>
          <a:xfrm>
            <a:off x="0" y="3062744"/>
            <a:ext cx="11499273" cy="1024466"/>
          </a:xfrm>
        </p:spPr>
        <p:txBody>
          <a:bodyPr/>
          <a:lstStyle/>
          <a:p>
            <a:r>
              <a:rPr lang="fa-IR" sz="4800" dirty="0">
                <a:solidFill>
                  <a:schemeClr val="accent2">
                    <a:lumMod val="50000"/>
                  </a:schemeClr>
                </a:solidFill>
                <a:cs typeface="B Titr" panose="00000700000000000000" pitchFamily="2" charset="-78"/>
              </a:rPr>
              <a:t>راهنمای</a:t>
            </a:r>
            <a:r>
              <a:rPr lang="fa-IR" sz="4800" dirty="0">
                <a:cs typeface="B Titr" panose="00000700000000000000" pitchFamily="2" charset="-78"/>
              </a:rPr>
              <a:t> ارزیابی </a:t>
            </a:r>
            <a:r>
              <a:rPr lang="fa-IR" sz="4800" dirty="0">
                <a:solidFill>
                  <a:srgbClr val="C00000"/>
                </a:solidFill>
                <a:cs typeface="B Titr" panose="00000700000000000000" pitchFamily="2" charset="-78"/>
              </a:rPr>
              <a:t>ریسک</a:t>
            </a:r>
            <a:r>
              <a:rPr lang="fa-IR" sz="4800" dirty="0">
                <a:cs typeface="B Titr" panose="00000700000000000000" pitchFamily="2" charset="-78"/>
              </a:rPr>
              <a:t> مواد شیمیایی در </a:t>
            </a:r>
            <a:r>
              <a:rPr lang="fa-IR" sz="4800" dirty="0">
                <a:solidFill>
                  <a:schemeClr val="accent2">
                    <a:lumMod val="50000"/>
                  </a:schemeClr>
                </a:solidFill>
                <a:cs typeface="B Titr" panose="00000700000000000000" pitchFamily="2" charset="-78"/>
              </a:rPr>
              <a:t>محیط کار</a:t>
            </a:r>
            <a:endParaRPr lang="en-US" sz="4800" dirty="0">
              <a:solidFill>
                <a:schemeClr val="accent2">
                  <a:lumMod val="50000"/>
                </a:schemeClr>
              </a:solidFill>
              <a:cs typeface="B Titr" panose="00000700000000000000" pitchFamily="2" charset="-78"/>
            </a:endParaRPr>
          </a:p>
        </p:txBody>
      </p:sp>
      <p:sp>
        <p:nvSpPr>
          <p:cNvPr id="5" name="Slide Number Placeholder 4">
            <a:extLst>
              <a:ext uri="{FF2B5EF4-FFF2-40B4-BE49-F238E27FC236}">
                <a16:creationId xmlns:a16="http://schemas.microsoft.com/office/drawing/2014/main" id="{6B39C972-BE6B-F4DF-2231-F95387EC265F}"/>
              </a:ext>
            </a:extLst>
          </p:cNvPr>
          <p:cNvSpPr>
            <a:spLocks noGrp="1"/>
          </p:cNvSpPr>
          <p:nvPr>
            <p:ph type="sldNum" sz="quarter" idx="12"/>
          </p:nvPr>
        </p:nvSpPr>
        <p:spPr/>
        <p:txBody>
          <a:bodyPr/>
          <a:lstStyle/>
          <a:p>
            <a:fld id="{49D965E9-F89D-4FB4-8A5A-C4682348D4B6}" type="slidenum">
              <a:rPr lang="en-US" smtClean="0"/>
              <a:t>1</a:t>
            </a:fld>
            <a:endParaRPr lang="en-US"/>
          </a:p>
        </p:txBody>
      </p:sp>
    </p:spTree>
    <p:extLst>
      <p:ext uri="{BB962C8B-B14F-4D97-AF65-F5344CB8AC3E}">
        <p14:creationId xmlns:p14="http://schemas.microsoft.com/office/powerpoint/2010/main" val="8829059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677334" y="357336"/>
            <a:ext cx="8596668" cy="817418"/>
          </a:xfrm>
        </p:spPr>
        <p:txBody>
          <a:bodyPr/>
          <a:lstStyle/>
          <a:p>
            <a:pPr algn="ctr"/>
            <a:r>
              <a:rPr lang="fa-IR" b="1" dirty="0">
                <a:cs typeface="B Titr" panose="00000700000000000000" pitchFamily="2" charset="-78"/>
              </a:rPr>
              <a:t>مراحل انجام کار</a:t>
            </a:r>
            <a:endParaRPr lang="en-US" b="1" dirty="0">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235527" y="1427018"/>
            <a:ext cx="10861964" cy="5583382"/>
          </a:xfrm>
        </p:spPr>
        <p:txBody>
          <a:bodyPr>
            <a:noAutofit/>
          </a:bodyPr>
          <a:lstStyle/>
          <a:p>
            <a:pPr algn="r" rtl="1"/>
            <a:r>
              <a:rPr lang="fa-IR" sz="2400" b="1" dirty="0">
                <a:solidFill>
                  <a:schemeClr val="accent5"/>
                </a:solidFill>
                <a:cs typeface="B Nazanin" panose="00000400000000000000" pitchFamily="2" charset="-78"/>
              </a:rPr>
              <a:t>اول</a:t>
            </a:r>
            <a:r>
              <a:rPr lang="fa-IR" sz="2400" b="1" dirty="0">
                <a:cs typeface="B Nazanin" panose="00000400000000000000" pitchFamily="2" charset="-78"/>
              </a:rPr>
              <a:t> شناسایی کارگاه های دارای عوامل زیان آور شیمیایی توسط بازرسان بهداشت حرفه ای</a:t>
            </a:r>
            <a:endParaRPr lang="en-US" sz="2400" b="1" dirty="0">
              <a:cs typeface="B Nazanin" panose="00000400000000000000" pitchFamily="2" charset="-78"/>
            </a:endParaRPr>
          </a:p>
          <a:p>
            <a:pPr algn="r" rtl="1"/>
            <a:r>
              <a:rPr lang="fa-IR" sz="2400" b="1" dirty="0">
                <a:solidFill>
                  <a:schemeClr val="accent5"/>
                </a:solidFill>
                <a:cs typeface="B Nazanin" panose="00000400000000000000" pitchFamily="2" charset="-78"/>
              </a:rPr>
              <a:t>دوم</a:t>
            </a:r>
            <a:r>
              <a:rPr lang="fa-IR" sz="2400" b="1" dirty="0">
                <a:cs typeface="B Nazanin" panose="00000400000000000000" pitchFamily="2" charset="-78"/>
              </a:rPr>
              <a:t> ارزیابی ریسک عوامل زیان آور شیمیایی در محیط کار توسط کارفرما </a:t>
            </a:r>
          </a:p>
          <a:p>
            <a:pPr algn="r" rtl="1"/>
            <a:r>
              <a:rPr lang="fa-IR" sz="2400" b="1" dirty="0">
                <a:solidFill>
                  <a:schemeClr val="accent5"/>
                </a:solidFill>
                <a:cs typeface="B Nazanin" panose="00000400000000000000" pitchFamily="2" charset="-78"/>
              </a:rPr>
              <a:t>سوم</a:t>
            </a:r>
            <a:r>
              <a:rPr lang="fa-IR" sz="2400" b="1" dirty="0">
                <a:cs typeface="B Nazanin" panose="00000400000000000000" pitchFamily="2" charset="-78"/>
              </a:rPr>
              <a:t> برحسب رتبه و نمره ریسک ناشی از مخاطرات مواد شیمیایی محل، انجام اقدامات مداخله ای لازم </a:t>
            </a:r>
          </a:p>
          <a:p>
            <a:pPr algn="r" rtl="1"/>
            <a:r>
              <a:rPr lang="fa-IR" sz="2400" b="1" dirty="0">
                <a:solidFill>
                  <a:schemeClr val="accent5"/>
                </a:solidFill>
                <a:cs typeface="B Nazanin" panose="00000400000000000000" pitchFamily="2" charset="-78"/>
              </a:rPr>
              <a:t>چهارم</a:t>
            </a:r>
            <a:r>
              <a:rPr lang="fa-IR" sz="2400" b="1" dirty="0">
                <a:cs typeface="B Nazanin" panose="00000400000000000000" pitchFamily="2" charset="-78"/>
              </a:rPr>
              <a:t> در صورت وجود شاغلین با مواجهات بیش از حد مجاز با آلاینده های شیمیایی،کارفرما موظف است طبق روش های سلسله مراتب کنترلی، اقدام لازم را برای رفع شرایط خطرناک و نیز کاهش مواجهات مخاطره آمیز شاغلین به عمل آورد. </a:t>
            </a:r>
          </a:p>
          <a:p>
            <a:pPr algn="r" rtl="1"/>
            <a:r>
              <a:rPr lang="fa-IR" sz="2400" b="1" dirty="0">
                <a:solidFill>
                  <a:schemeClr val="accent5"/>
                </a:solidFill>
                <a:cs typeface="B Nazanin" panose="00000400000000000000" pitchFamily="2" charset="-78"/>
              </a:rPr>
              <a:t>کنترل ها </a:t>
            </a:r>
            <a:r>
              <a:rPr lang="fa-IR" sz="2400" b="1" dirty="0">
                <a:cs typeface="B Nazanin" panose="00000400000000000000" pitchFamily="2" charset="-78"/>
              </a:rPr>
              <a:t>باید در نهایت باعث حذف خطر یا کاهش مواجهه تا حد مجاز و یا کمتر شود. </a:t>
            </a:r>
          </a:p>
          <a:p>
            <a:pPr algn="r" rtl="1"/>
            <a:r>
              <a:rPr lang="fa-IR" sz="2400" b="1" dirty="0">
                <a:cs typeface="B Nazanin" panose="00000400000000000000" pitchFamily="2" charset="-78"/>
              </a:rPr>
              <a:t>در ضمن </a:t>
            </a:r>
            <a:r>
              <a:rPr lang="fa-IR" sz="2400" b="1" dirty="0">
                <a:solidFill>
                  <a:schemeClr val="accent5"/>
                </a:solidFill>
                <a:cs typeface="B Nazanin" panose="00000400000000000000" pitchFamily="2" charset="-78"/>
              </a:rPr>
              <a:t>کفایت کنترل ها </a:t>
            </a:r>
            <a:r>
              <a:rPr lang="fa-IR" sz="2400" b="1" dirty="0">
                <a:cs typeface="B Nazanin" panose="00000400000000000000" pitchFamily="2" charset="-78"/>
              </a:rPr>
              <a:t>بایستی پس از مدت زمان خاص از لحاظ کارایی توسط بازرسان بهداشت حرفه ای مورد ملاحظه و ارزیابی قرار گیرند و </a:t>
            </a:r>
            <a:r>
              <a:rPr lang="fa-IR" sz="2400" b="1" dirty="0">
                <a:solidFill>
                  <a:schemeClr val="accent5"/>
                </a:solidFill>
                <a:cs typeface="B Nazanin" panose="00000400000000000000" pitchFamily="2" charset="-78"/>
              </a:rPr>
              <a:t>بازرسان باید در توصیه انتخاب روش های کنترلی، به مقبولیت اقتصادی روش کنترلی و قابلیت اجرای عملی و فنی آن توجه نمایند.</a:t>
            </a:r>
            <a:endParaRPr lang="en-US" sz="2400" b="1" dirty="0">
              <a:solidFill>
                <a:schemeClr val="accent5"/>
              </a:solidFill>
              <a:cs typeface="B Nazanin" panose="00000400000000000000" pitchFamily="2" charset="-78"/>
            </a:endParaRPr>
          </a:p>
        </p:txBody>
      </p:sp>
      <p:sp>
        <p:nvSpPr>
          <p:cNvPr id="4" name="Slide Number Placeholder 3">
            <a:extLst>
              <a:ext uri="{FF2B5EF4-FFF2-40B4-BE49-F238E27FC236}">
                <a16:creationId xmlns:a16="http://schemas.microsoft.com/office/drawing/2014/main" id="{D6C163FE-C3C8-5A1E-6D22-54A5C5E24DBE}"/>
              </a:ext>
            </a:extLst>
          </p:cNvPr>
          <p:cNvSpPr>
            <a:spLocks noGrp="1"/>
          </p:cNvSpPr>
          <p:nvPr>
            <p:ph type="sldNum" sz="quarter" idx="12"/>
          </p:nvPr>
        </p:nvSpPr>
        <p:spPr/>
        <p:txBody>
          <a:bodyPr/>
          <a:lstStyle/>
          <a:p>
            <a:fld id="{49D965E9-F89D-4FB4-8A5A-C4682348D4B6}" type="slidenum">
              <a:rPr lang="en-US" smtClean="0"/>
              <a:t>2</a:t>
            </a:fld>
            <a:endParaRPr lang="en-US"/>
          </a:p>
        </p:txBody>
      </p:sp>
    </p:spTree>
    <p:extLst>
      <p:ext uri="{BB962C8B-B14F-4D97-AF65-F5344CB8AC3E}">
        <p14:creationId xmlns:p14="http://schemas.microsoft.com/office/powerpoint/2010/main" val="34055483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p:txBody>
          <a:bodyPr/>
          <a:lstStyle/>
          <a:p>
            <a:pPr algn="r"/>
            <a:r>
              <a:rPr lang="fa-IR" b="1" dirty="0">
                <a:solidFill>
                  <a:schemeClr val="accent2">
                    <a:lumMod val="50000"/>
                  </a:schemeClr>
                </a:solidFill>
                <a:cs typeface="B Titr" panose="00000700000000000000" pitchFamily="2" charset="-78"/>
              </a:rPr>
              <a:t>هدف این راهنما</a:t>
            </a:r>
            <a:endParaRPr lang="en-US" b="1" dirty="0">
              <a:solidFill>
                <a:schemeClr val="accent2">
                  <a:lumMod val="50000"/>
                </a:schemeClr>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304800" y="2230582"/>
            <a:ext cx="10861964" cy="3643746"/>
          </a:xfrm>
        </p:spPr>
        <p:txBody>
          <a:bodyPr>
            <a:noAutofit/>
          </a:bodyPr>
          <a:lstStyle/>
          <a:p>
            <a:pPr algn="r" rtl="1">
              <a:lnSpc>
                <a:spcPct val="200000"/>
              </a:lnSpc>
            </a:pPr>
            <a:r>
              <a:rPr lang="fa-IR" sz="2400" b="1" dirty="0">
                <a:cs typeface="B Nazanin" panose="00000400000000000000" pitchFamily="2" charset="-78"/>
              </a:rPr>
              <a:t>به منظور ایجاد وحدت رویه در کارگاه های دارای عوامل زیان آور شیمیایی در ارائه خدمات مبتنی بر ارزیابی بهداشتی ریسک.</a:t>
            </a:r>
          </a:p>
          <a:p>
            <a:pPr algn="r" rtl="1">
              <a:lnSpc>
                <a:spcPct val="200000"/>
              </a:lnSpc>
            </a:pPr>
            <a:r>
              <a:rPr lang="fa-IR" sz="2400" b="1" dirty="0">
                <a:cs typeface="B Nazanin" panose="00000400000000000000" pitchFamily="2" charset="-78"/>
              </a:rPr>
              <a:t> نظارت بر حسن اجرای آنها و ارتقاء کیفی خدمات و بازرسی ها در گروه عوامل شیمیایی و سموم</a:t>
            </a:r>
            <a:endParaRPr lang="en-US" sz="2400" b="1" dirty="0">
              <a:cs typeface="B Nazanin" panose="00000400000000000000" pitchFamily="2" charset="-78"/>
            </a:endParaRPr>
          </a:p>
        </p:txBody>
      </p:sp>
      <p:sp>
        <p:nvSpPr>
          <p:cNvPr id="4" name="Slide Number Placeholder 3">
            <a:extLst>
              <a:ext uri="{FF2B5EF4-FFF2-40B4-BE49-F238E27FC236}">
                <a16:creationId xmlns:a16="http://schemas.microsoft.com/office/drawing/2014/main" id="{043D22A6-1F77-8769-D0B1-63542FC9D05E}"/>
              </a:ext>
            </a:extLst>
          </p:cNvPr>
          <p:cNvSpPr>
            <a:spLocks noGrp="1"/>
          </p:cNvSpPr>
          <p:nvPr>
            <p:ph type="sldNum" sz="quarter" idx="12"/>
          </p:nvPr>
        </p:nvSpPr>
        <p:spPr/>
        <p:txBody>
          <a:bodyPr/>
          <a:lstStyle/>
          <a:p>
            <a:fld id="{49D965E9-F89D-4FB4-8A5A-C4682348D4B6}" type="slidenum">
              <a:rPr lang="en-US" smtClean="0"/>
              <a:t>3</a:t>
            </a:fld>
            <a:endParaRPr lang="en-US"/>
          </a:p>
        </p:txBody>
      </p:sp>
    </p:spTree>
    <p:extLst>
      <p:ext uri="{BB962C8B-B14F-4D97-AF65-F5344CB8AC3E}">
        <p14:creationId xmlns:p14="http://schemas.microsoft.com/office/powerpoint/2010/main" val="26465184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722670" y="451513"/>
            <a:ext cx="8729705" cy="920087"/>
          </a:xfrm>
        </p:spPr>
        <p:txBody>
          <a:bodyPr>
            <a:normAutofit fontScale="90000"/>
          </a:bodyPr>
          <a:lstStyle/>
          <a:p>
            <a:pPr algn="ctr"/>
            <a:r>
              <a:rPr lang="fa-IR" b="1" dirty="0">
                <a:solidFill>
                  <a:schemeClr val="accent2">
                    <a:lumMod val="50000"/>
                  </a:schemeClr>
                </a:solidFill>
                <a:cs typeface="B Titr" panose="00000700000000000000" pitchFamily="2" charset="-78"/>
              </a:rPr>
              <a:t>ارزیابی  نیمه کمی ریسک مواجهه با آلاینده های شیمیایی</a:t>
            </a:r>
            <a:br>
              <a:rPr lang="fa-IR" b="1" dirty="0">
                <a:solidFill>
                  <a:schemeClr val="accent2">
                    <a:lumMod val="50000"/>
                  </a:schemeClr>
                </a:solidFill>
                <a:cs typeface="B Titr" panose="00000700000000000000" pitchFamily="2" charset="-78"/>
              </a:rPr>
            </a:br>
            <a:endParaRPr lang="en-US" b="1" dirty="0">
              <a:solidFill>
                <a:schemeClr val="accent2">
                  <a:lumMod val="50000"/>
                </a:schemeClr>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831273" y="2078182"/>
            <a:ext cx="9019309" cy="3643746"/>
          </a:xfrm>
        </p:spPr>
        <p:txBody>
          <a:bodyPr>
            <a:noAutofit/>
          </a:bodyPr>
          <a:lstStyle/>
          <a:p>
            <a:pPr algn="r" rtl="1">
              <a:lnSpc>
                <a:spcPct val="200000"/>
              </a:lnSpc>
            </a:pPr>
            <a:r>
              <a:rPr lang="fa-IR" sz="2400" b="1" dirty="0">
                <a:cs typeface="B Nazanin" panose="00000400000000000000" pitchFamily="2" charset="-78"/>
              </a:rPr>
              <a:t> در </a:t>
            </a:r>
            <a:r>
              <a:rPr lang="fa-IR" sz="2400" b="1" dirty="0">
                <a:solidFill>
                  <a:srgbClr val="FF0066"/>
                </a:solidFill>
                <a:effectLst>
                  <a:outerShdw blurRad="38100" dist="38100" dir="2700000" algn="tl">
                    <a:srgbClr val="000000">
                      <a:alpha val="43137"/>
                    </a:srgbClr>
                  </a:outerShdw>
                </a:effectLst>
                <a:cs typeface="B Nazanin" panose="00000400000000000000" pitchFamily="2" charset="-78"/>
              </a:rPr>
              <a:t>ارزیابی نیمه کمی ریسک </a:t>
            </a:r>
            <a:r>
              <a:rPr lang="fa-IR" sz="2400" b="1" dirty="0">
                <a:cs typeface="B Nazanin" panose="00000400000000000000" pitchFamily="2" charset="-78"/>
              </a:rPr>
              <a:t>آلاینده های شیمیایی </a:t>
            </a:r>
            <a:r>
              <a:rPr lang="fa-IR" sz="2400" b="1" dirty="0">
                <a:effectLst>
                  <a:outerShdw blurRad="38100" dist="38100" dir="2700000" algn="tl">
                    <a:srgbClr val="000000">
                      <a:alpha val="43137"/>
                    </a:srgbClr>
                  </a:outerShdw>
                </a:effectLst>
                <a:cs typeface="B Nazanin" panose="00000400000000000000" pitchFamily="2" charset="-78"/>
              </a:rPr>
              <a:t>بر اساس میزان ریسک </a:t>
            </a:r>
            <a:r>
              <a:rPr lang="fa-IR" sz="2400" b="1" dirty="0">
                <a:solidFill>
                  <a:srgbClr val="FF0066"/>
                </a:solidFill>
                <a:cs typeface="B Nazanin" panose="00000400000000000000" pitchFamily="2" charset="-78"/>
              </a:rPr>
              <a:t>طی 4 مرحله، </a:t>
            </a:r>
            <a:r>
              <a:rPr lang="fa-IR" sz="2400" b="1" dirty="0">
                <a:cs typeface="B Nazanin" panose="00000400000000000000" pitchFamily="2" charset="-78"/>
              </a:rPr>
              <a:t>رتبه بندی شده و این رتبه ها </a:t>
            </a:r>
            <a:r>
              <a:rPr lang="fa-IR" sz="2400" b="1" dirty="0">
                <a:solidFill>
                  <a:schemeClr val="accent5"/>
                </a:solidFill>
                <a:cs typeface="B Nazanin" panose="00000400000000000000" pitchFamily="2" charset="-78"/>
              </a:rPr>
              <a:t>جهت اتخاذ تدابیرلازم برای اصلاح و کنترل عوامل زیان آور شیمیایی </a:t>
            </a:r>
            <a:r>
              <a:rPr lang="fa-IR" sz="2400" b="1" dirty="0">
                <a:cs typeface="B Nazanin" panose="00000400000000000000" pitchFamily="2" charset="-78"/>
              </a:rPr>
              <a:t>مورد استفاده قرار می گیرند:</a:t>
            </a:r>
          </a:p>
          <a:p>
            <a:pPr marL="0" indent="0" algn="r" rtl="1">
              <a:lnSpc>
                <a:spcPct val="200000"/>
              </a:lnSpc>
              <a:buNone/>
            </a:pPr>
            <a:endParaRPr lang="en-US" sz="2400" b="1" dirty="0">
              <a:cs typeface="B Nazanin" panose="000004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a:t>
            </a:fld>
            <a:endParaRPr lang="en-US" dirty="0"/>
          </a:p>
        </p:txBody>
      </p:sp>
    </p:spTree>
    <p:extLst>
      <p:ext uri="{BB962C8B-B14F-4D97-AF65-F5344CB8AC3E}">
        <p14:creationId xmlns:p14="http://schemas.microsoft.com/office/powerpoint/2010/main" val="2295026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235974" y="595150"/>
            <a:ext cx="9173248" cy="1320800"/>
          </a:xfrm>
        </p:spPr>
        <p:txBody>
          <a:bodyPr/>
          <a:lstStyle/>
          <a:p>
            <a:pPr algn="ctr"/>
            <a:r>
              <a:rPr lang="fa-IR" b="1" dirty="0">
                <a:solidFill>
                  <a:srgbClr val="FF0066"/>
                </a:solidFill>
                <a:cs typeface="B Titr" panose="00000700000000000000" pitchFamily="2" charset="-78"/>
              </a:rPr>
              <a:t>4 مرحله رتبه بندی ریسک بر اساس نمره</a:t>
            </a:r>
            <a:endParaRPr lang="en-US" b="1" dirty="0">
              <a:solidFill>
                <a:srgbClr val="FF0066"/>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0" y="1801091"/>
            <a:ext cx="10543308" cy="4779818"/>
          </a:xfrm>
        </p:spPr>
        <p:txBody>
          <a:bodyPr>
            <a:noAutofit/>
          </a:bodyPr>
          <a:lstStyle/>
          <a:p>
            <a:pPr algn="r" rtl="1">
              <a:lnSpc>
                <a:spcPct val="200000"/>
              </a:lnSpc>
            </a:pPr>
            <a:r>
              <a:rPr lang="fa-IR" sz="2400" b="1" dirty="0">
                <a:solidFill>
                  <a:schemeClr val="accent5"/>
                </a:solidFill>
                <a:cs typeface="B Titr" panose="00000700000000000000" pitchFamily="2" charset="-78"/>
              </a:rPr>
              <a:t>1- </a:t>
            </a:r>
            <a:r>
              <a:rPr lang="en-US" sz="2400" b="1" dirty="0">
                <a:solidFill>
                  <a:schemeClr val="accent5"/>
                </a:solidFill>
                <a:cs typeface="B Titr" panose="00000700000000000000" pitchFamily="2" charset="-78"/>
              </a:rPr>
              <a:t> </a:t>
            </a:r>
            <a:r>
              <a:rPr lang="fa-IR" sz="2400" b="1" dirty="0">
                <a:solidFill>
                  <a:schemeClr val="accent5"/>
                </a:solidFill>
                <a:cs typeface="B Titr" panose="00000700000000000000" pitchFamily="2" charset="-78"/>
              </a:rPr>
              <a:t>تعیین درجه خطر </a:t>
            </a:r>
            <a:r>
              <a:rPr lang="en-US" sz="2400" b="1" dirty="0">
                <a:solidFill>
                  <a:schemeClr val="accent5"/>
                </a:solidFill>
                <a:latin typeface="Times New Roman" panose="02020603050405020304" pitchFamily="18" charset="0"/>
                <a:cs typeface="B Titr" panose="00000700000000000000" pitchFamily="2" charset="-78"/>
              </a:rPr>
              <a:t>: (Hazard Rate) HR </a:t>
            </a:r>
            <a:endParaRPr lang="fa-IR" sz="2400" b="1" dirty="0">
              <a:solidFill>
                <a:schemeClr val="accent5"/>
              </a:solidFill>
              <a:latin typeface="Times New Roman" panose="02020603050405020304" pitchFamily="18" charset="0"/>
              <a:cs typeface="B Titr" panose="00000700000000000000" pitchFamily="2" charset="-78"/>
            </a:endParaRPr>
          </a:p>
          <a:p>
            <a:pPr marL="0" indent="0" algn="r" rtl="1">
              <a:lnSpc>
                <a:spcPct val="200000"/>
              </a:lnSpc>
              <a:buNone/>
            </a:pPr>
            <a:r>
              <a:rPr lang="fa-IR" sz="2400" b="1" dirty="0">
                <a:cs typeface="B Nazanin" panose="00000400000000000000" pitchFamily="2" charset="-78"/>
              </a:rPr>
              <a:t>پس از شناسایی مواد شیمیایی موجود یا مورد استفاده در واحد، </a:t>
            </a:r>
            <a:r>
              <a:rPr lang="fa-IR" sz="2400" b="1" dirty="0">
                <a:solidFill>
                  <a:schemeClr val="accent5"/>
                </a:solidFill>
                <a:effectLst>
                  <a:outerShdw blurRad="38100" dist="38100" dir="2700000" algn="tl">
                    <a:srgbClr val="000000">
                      <a:alpha val="43137"/>
                    </a:srgbClr>
                  </a:outerShdw>
                </a:effectLst>
                <a:cs typeface="B Nazanin" panose="00000400000000000000" pitchFamily="2" charset="-78"/>
              </a:rPr>
              <a:t>درجه خطر</a:t>
            </a:r>
            <a:r>
              <a:rPr lang="en-US" sz="2400" b="1" dirty="0">
                <a:solidFill>
                  <a:schemeClr val="accent5"/>
                </a:solidFill>
                <a:effectLst>
                  <a:outerShdw blurRad="38100" dist="38100" dir="2700000" algn="tl">
                    <a:srgbClr val="000000">
                      <a:alpha val="43137"/>
                    </a:srgbClr>
                  </a:outerShdw>
                </a:effectLst>
                <a:cs typeface="B Nazanin" panose="00000400000000000000" pitchFamily="2" charset="-78"/>
              </a:rPr>
              <a:t> (Hazard Rate) HR </a:t>
            </a:r>
            <a:r>
              <a:rPr lang="fa-IR" sz="2400" b="1" dirty="0">
                <a:solidFill>
                  <a:schemeClr val="accent5"/>
                </a:solidFill>
                <a:effectLst>
                  <a:outerShdw blurRad="38100" dist="38100" dir="2700000" algn="tl">
                    <a:srgbClr val="000000">
                      <a:alpha val="43137"/>
                    </a:srgbClr>
                  </a:outerShdw>
                </a:effectLst>
                <a:cs typeface="B Nazanin" panose="00000400000000000000" pitchFamily="2" charset="-78"/>
              </a:rPr>
              <a:t> </a:t>
            </a:r>
            <a:r>
              <a:rPr lang="fa-IR" sz="2400" b="1" dirty="0">
                <a:cs typeface="B Nazanin" panose="00000400000000000000" pitchFamily="2" charset="-78"/>
              </a:rPr>
              <a:t>هر کدام از آنها </a:t>
            </a:r>
            <a:r>
              <a:rPr lang="fa-IR" sz="2400" b="1" dirty="0">
                <a:effectLst>
                  <a:outerShdw blurRad="38100" dist="38100" dir="2700000" algn="tl">
                    <a:srgbClr val="000000">
                      <a:alpha val="43137"/>
                    </a:srgbClr>
                  </a:outerShdw>
                </a:effectLst>
                <a:cs typeface="B Nazanin" panose="00000400000000000000" pitchFamily="2" charset="-78"/>
              </a:rPr>
              <a:t>با توجه به میزان سمیت یا مخاطرات ناشی از این مواد از طریق اثرات سمی یا عوارض زیان آور ماده شیمیایی </a:t>
            </a:r>
            <a:r>
              <a:rPr lang="fa-IR" sz="2400" b="1" dirty="0">
                <a:cs typeface="B Nazanin" panose="00000400000000000000" pitchFamily="2" charset="-78"/>
              </a:rPr>
              <a:t>مطابق</a:t>
            </a:r>
            <a:r>
              <a:rPr lang="fa-IR" sz="2400" b="1" dirty="0">
                <a:effectLst>
                  <a:outerShdw blurRad="38100" dist="38100" dir="2700000" algn="tl">
                    <a:srgbClr val="000000">
                      <a:alpha val="43137"/>
                    </a:srgbClr>
                  </a:outerShdw>
                </a:effectLst>
                <a:cs typeface="B Nazanin" panose="00000400000000000000" pitchFamily="2" charset="-78"/>
              </a:rPr>
              <a:t> </a:t>
            </a:r>
            <a:r>
              <a:rPr lang="en-US" sz="2400" b="1" dirty="0">
                <a:cs typeface="B Nazanin" panose="00000400000000000000" pitchFamily="2" charset="-78"/>
              </a:rPr>
              <a:t>)</a:t>
            </a:r>
            <a:r>
              <a:rPr lang="fa-IR" sz="2400" b="1" dirty="0">
                <a:cs typeface="B Nazanin" panose="00000400000000000000" pitchFamily="2" charset="-78"/>
              </a:rPr>
              <a:t>جدول</a:t>
            </a:r>
            <a:r>
              <a:rPr lang="en-US" sz="2400" b="1" dirty="0">
                <a:cs typeface="B Nazanin" panose="00000400000000000000" pitchFamily="2" charset="-78"/>
              </a:rPr>
              <a:t> </a:t>
            </a:r>
            <a:r>
              <a:rPr lang="fa-IR" sz="2400" b="1" dirty="0">
                <a:cs typeface="B Nazanin" panose="00000400000000000000" pitchFamily="2" charset="-78"/>
              </a:rPr>
              <a:t>1</a:t>
            </a:r>
            <a:r>
              <a:rPr lang="en-US" sz="2400" b="1" dirty="0">
                <a:cs typeface="B Nazanin" panose="00000400000000000000" pitchFamily="2" charset="-78"/>
              </a:rPr>
              <a:t>(</a:t>
            </a:r>
            <a:r>
              <a:rPr lang="fa-IR" sz="2400" b="1" dirty="0">
                <a:cs typeface="B Nazanin" panose="00000400000000000000" pitchFamily="2" charset="-78"/>
              </a:rPr>
              <a:t> تعیین می گردد.</a:t>
            </a:r>
            <a:endParaRPr lang="en-US" sz="2400" b="1" dirty="0">
              <a:cs typeface="B Nazanin" panose="000004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5</a:t>
            </a:fld>
            <a:endParaRPr lang="en-US" dirty="0"/>
          </a:p>
        </p:txBody>
      </p:sp>
    </p:spTree>
    <p:extLst>
      <p:ext uri="{BB962C8B-B14F-4D97-AF65-F5344CB8AC3E}">
        <p14:creationId xmlns:p14="http://schemas.microsoft.com/office/powerpoint/2010/main" val="583933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304799" y="138120"/>
            <a:ext cx="10238509" cy="626786"/>
          </a:xfrm>
        </p:spPr>
        <p:txBody>
          <a:bodyPr>
            <a:normAutofit/>
          </a:bodyPr>
          <a:lstStyle/>
          <a:p>
            <a:pPr algn="r" rtl="1"/>
            <a:r>
              <a:rPr lang="fa-IR" sz="2800" b="1" dirty="0">
                <a:solidFill>
                  <a:schemeClr val="accent5">
                    <a:lumMod val="75000"/>
                  </a:schemeClr>
                </a:solidFill>
                <a:cs typeface="B Titr" panose="00000700000000000000" pitchFamily="2" charset="-78"/>
              </a:rPr>
              <a:t>جدول 1- تعیین درجه خطر</a:t>
            </a:r>
            <a:r>
              <a:rPr lang="en-US" sz="2800" b="1" dirty="0">
                <a:solidFill>
                  <a:schemeClr val="accent5">
                    <a:lumMod val="75000"/>
                  </a:schemeClr>
                </a:solidFill>
                <a:cs typeface="B Titr" panose="00000700000000000000" pitchFamily="2" charset="-78"/>
              </a:rPr>
              <a:t>HR</a:t>
            </a:r>
            <a:r>
              <a:rPr lang="fa-IR" sz="2800" b="1" dirty="0">
                <a:solidFill>
                  <a:schemeClr val="accent5">
                    <a:lumMod val="75000"/>
                  </a:schemeClr>
                </a:solidFill>
                <a:cs typeface="B Titr" panose="00000700000000000000" pitchFamily="2" charset="-78"/>
              </a:rPr>
              <a:t> از طریق اثرات سمی یا عوارض زیان آور شیمیایی</a:t>
            </a:r>
            <a:endParaRPr lang="en-US" sz="2800" b="1" dirty="0">
              <a:solidFill>
                <a:schemeClr val="accent5">
                  <a:lumMod val="75000"/>
                </a:schemeClr>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0" y="1801091"/>
            <a:ext cx="10543308" cy="4779818"/>
          </a:xfrm>
        </p:spPr>
        <p:txBody>
          <a:bodyPr>
            <a:noAutofit/>
          </a:bodyPr>
          <a:lstStyle/>
          <a:p>
            <a:pPr algn="r" rtl="1">
              <a:lnSpc>
                <a:spcPct val="200000"/>
              </a:lnSpc>
            </a:pPr>
            <a:r>
              <a:rPr lang="fa-IR" sz="2400" b="1" dirty="0">
                <a:cs typeface="B Nazanin" panose="00000400000000000000" pitchFamily="2" charset="-78"/>
              </a:rPr>
              <a:t>1- </a:t>
            </a:r>
            <a:r>
              <a:rPr lang="en-US" sz="2400" b="1" dirty="0">
                <a:cs typeface="B Nazanin" panose="00000400000000000000" pitchFamily="2" charset="-78"/>
              </a:rPr>
              <a:t> </a:t>
            </a:r>
            <a:r>
              <a:rPr lang="fa-IR" sz="2400" b="1" dirty="0">
                <a:cs typeface="B Nazanin" panose="00000400000000000000" pitchFamily="2" charset="-78"/>
              </a:rPr>
              <a:t>تعیین درجه خطر </a:t>
            </a:r>
            <a:r>
              <a:rPr lang="en-US" sz="2400" b="1" dirty="0">
                <a:cs typeface="B Nazanin" panose="00000400000000000000" pitchFamily="2" charset="-78"/>
              </a:rPr>
              <a:t>: (Hazard Rate) HR </a:t>
            </a:r>
            <a:endParaRPr lang="fa-IR" sz="2400" b="1" dirty="0">
              <a:cs typeface="B Nazanin" panose="00000400000000000000" pitchFamily="2" charset="-78"/>
            </a:endParaRPr>
          </a:p>
          <a:p>
            <a:pPr marL="0" indent="0" algn="r" rtl="1">
              <a:lnSpc>
                <a:spcPct val="200000"/>
              </a:lnSpc>
              <a:buNone/>
            </a:pPr>
            <a:r>
              <a:rPr lang="fa-IR" sz="2400" b="1" dirty="0">
                <a:cs typeface="B Nazanin" panose="00000400000000000000" pitchFamily="2" charset="-78"/>
              </a:rPr>
              <a:t>پس از شناسایی مواد شیمیایی موجود یا مورد استفاده در واحد، درجه خطر</a:t>
            </a:r>
            <a:r>
              <a:rPr lang="en-US" sz="2400" b="1" dirty="0">
                <a:cs typeface="B Nazanin" panose="00000400000000000000" pitchFamily="2" charset="-78"/>
              </a:rPr>
              <a:t> (Hazard Rate) HR </a:t>
            </a:r>
            <a:r>
              <a:rPr lang="fa-IR" sz="2400" b="1" dirty="0">
                <a:cs typeface="B Nazanin" panose="00000400000000000000" pitchFamily="2" charset="-78"/>
              </a:rPr>
              <a:t> هر کدام از آنها با توجه به میزان سمیت یا مخاطرات ناشی از این مواد از طریق اثرات سمی یا عوارض زیان آور ماده شیمیایی </a:t>
            </a:r>
            <a:r>
              <a:rPr lang="en-US" sz="2400" b="1" dirty="0">
                <a:cs typeface="B Nazanin" panose="00000400000000000000" pitchFamily="2" charset="-78"/>
              </a:rPr>
              <a:t>)</a:t>
            </a:r>
            <a:r>
              <a:rPr lang="fa-IR" sz="2400" b="1" dirty="0">
                <a:cs typeface="B Nazanin" panose="00000400000000000000" pitchFamily="2" charset="-78"/>
              </a:rPr>
              <a:t>جدول</a:t>
            </a:r>
            <a:r>
              <a:rPr lang="en-US" sz="2400" b="1" dirty="0">
                <a:cs typeface="B Nazanin" panose="00000400000000000000" pitchFamily="2" charset="-78"/>
              </a:rPr>
              <a:t> </a:t>
            </a:r>
            <a:r>
              <a:rPr lang="fa-IR" sz="2400" b="1" dirty="0">
                <a:cs typeface="B Nazanin" panose="00000400000000000000" pitchFamily="2" charset="-78"/>
              </a:rPr>
              <a:t>1</a:t>
            </a:r>
            <a:r>
              <a:rPr lang="en-US" sz="2400" b="1" dirty="0">
                <a:cs typeface="B Nazanin" panose="00000400000000000000" pitchFamily="2" charset="-78"/>
              </a:rPr>
              <a:t>(</a:t>
            </a:r>
            <a:r>
              <a:rPr lang="fa-IR" sz="2400" b="1" dirty="0">
                <a:cs typeface="B Nazanin" panose="00000400000000000000" pitchFamily="2" charset="-78"/>
              </a:rPr>
              <a:t> تعیین می گردد.</a:t>
            </a:r>
            <a:endParaRPr lang="en-US" sz="2400" b="1" dirty="0">
              <a:cs typeface="B Nazanin" panose="000004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6</a:t>
            </a:fld>
            <a:endParaRPr lang="en-US" dirty="0"/>
          </a:p>
        </p:txBody>
      </p:sp>
      <p:pic>
        <p:nvPicPr>
          <p:cNvPr id="7" name="Picture 6">
            <a:extLst>
              <a:ext uri="{FF2B5EF4-FFF2-40B4-BE49-F238E27FC236}">
                <a16:creationId xmlns:a16="http://schemas.microsoft.com/office/drawing/2014/main" id="{AC582FE5-9E82-2AC7-3578-8FAB7338A72D}"/>
              </a:ext>
            </a:extLst>
          </p:cNvPr>
          <p:cNvPicPr>
            <a:picLocks noChangeAspect="1"/>
          </p:cNvPicPr>
          <p:nvPr/>
        </p:nvPicPr>
        <p:blipFill>
          <a:blip r:embed="rId3"/>
          <a:stretch>
            <a:fillRect/>
          </a:stretch>
        </p:blipFill>
        <p:spPr>
          <a:xfrm>
            <a:off x="0" y="648929"/>
            <a:ext cx="12192000" cy="6209071"/>
          </a:xfrm>
          <a:prstGeom prst="rect">
            <a:avLst/>
          </a:prstGeom>
        </p:spPr>
      </p:pic>
    </p:spTree>
    <p:extLst>
      <p:ext uri="{BB962C8B-B14F-4D97-AF65-F5344CB8AC3E}">
        <p14:creationId xmlns:p14="http://schemas.microsoft.com/office/powerpoint/2010/main" val="329103446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26808" y="260405"/>
            <a:ext cx="10238509" cy="626786"/>
          </a:xfrm>
        </p:spPr>
        <p:txBody>
          <a:bodyPr>
            <a:normAutofit fontScale="90000"/>
          </a:bodyPr>
          <a:lstStyle/>
          <a:p>
            <a:pPr algn="r" rtl="1"/>
            <a:r>
              <a:rPr lang="fa-IR" sz="2800" b="1" dirty="0">
                <a:solidFill>
                  <a:schemeClr val="accent5">
                    <a:lumMod val="75000"/>
                  </a:schemeClr>
                </a:solidFill>
                <a:cs typeface="B Titr" panose="00000700000000000000" pitchFamily="2" charset="-78"/>
              </a:rPr>
              <a:t>ادامه -جدول 1- تعیین درجه خطر</a:t>
            </a:r>
            <a:r>
              <a:rPr lang="en-US" sz="2800" b="1" dirty="0">
                <a:solidFill>
                  <a:schemeClr val="accent5">
                    <a:lumMod val="75000"/>
                  </a:schemeClr>
                </a:solidFill>
                <a:cs typeface="B Titr" panose="00000700000000000000" pitchFamily="2" charset="-78"/>
              </a:rPr>
              <a:t>HR</a:t>
            </a:r>
            <a:r>
              <a:rPr lang="fa-IR" sz="2800" b="1" dirty="0">
                <a:solidFill>
                  <a:schemeClr val="accent5">
                    <a:lumMod val="75000"/>
                  </a:schemeClr>
                </a:solidFill>
                <a:cs typeface="B Titr" panose="00000700000000000000" pitchFamily="2" charset="-78"/>
              </a:rPr>
              <a:t> از طریق اثرات سمی یا عوارض زیان آور شیمیایی</a:t>
            </a:r>
            <a:endParaRPr lang="en-US" sz="2800" b="1" dirty="0">
              <a:solidFill>
                <a:schemeClr val="accent5">
                  <a:lumMod val="75000"/>
                </a:schemeClr>
              </a:solidFill>
              <a:cs typeface="B Titr" panose="00000700000000000000" pitchFamily="2" charset="-78"/>
            </a:endParaRPr>
          </a:p>
        </p:txBody>
      </p:sp>
      <p:pic>
        <p:nvPicPr>
          <p:cNvPr id="6" name="Content Placeholder 5">
            <a:extLst>
              <a:ext uri="{FF2B5EF4-FFF2-40B4-BE49-F238E27FC236}">
                <a16:creationId xmlns:a16="http://schemas.microsoft.com/office/drawing/2014/main" id="{D046386C-BC02-5381-5FDD-D1638A8DA1CC}"/>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0" y="887191"/>
            <a:ext cx="12039599" cy="6149631"/>
          </a:xfrm>
        </p:spPr>
      </p:pic>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7</a:t>
            </a:fld>
            <a:endParaRPr lang="en-US" dirty="0"/>
          </a:p>
        </p:txBody>
      </p:sp>
    </p:spTree>
    <p:extLst>
      <p:ext uri="{BB962C8B-B14F-4D97-AF65-F5344CB8AC3E}">
        <p14:creationId xmlns:p14="http://schemas.microsoft.com/office/powerpoint/2010/main" val="400536783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346364" y="757382"/>
            <a:ext cx="8826884" cy="1320800"/>
          </a:xfrm>
        </p:spPr>
        <p:txBody>
          <a:bodyPr/>
          <a:lstStyle/>
          <a:p>
            <a:pPr algn="r"/>
            <a:r>
              <a:rPr lang="fa-IR" b="1" dirty="0">
                <a:solidFill>
                  <a:srgbClr val="FF0066"/>
                </a:solidFill>
                <a:cs typeface="B Titr" panose="00000700000000000000" pitchFamily="2" charset="-78"/>
              </a:rPr>
              <a:t>ادامه - 4 مرحله رتبه بندی ریسک بر اساس نمره</a:t>
            </a:r>
            <a:endParaRPr lang="en-US" b="1" dirty="0">
              <a:solidFill>
                <a:srgbClr val="FF0066"/>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581891" y="1801091"/>
            <a:ext cx="9448800" cy="4779818"/>
          </a:xfrm>
        </p:spPr>
        <p:txBody>
          <a:bodyPr>
            <a:noAutofit/>
          </a:bodyPr>
          <a:lstStyle/>
          <a:p>
            <a:pPr algn="r" rtl="1">
              <a:lnSpc>
                <a:spcPct val="200000"/>
              </a:lnSpc>
            </a:pPr>
            <a:r>
              <a:rPr lang="fa-IR" sz="2400" b="1" dirty="0">
                <a:solidFill>
                  <a:schemeClr val="accent5"/>
                </a:solidFill>
                <a:cs typeface="B Titr" panose="00000700000000000000" pitchFamily="2" charset="-78"/>
              </a:rPr>
              <a:t>2- </a:t>
            </a:r>
            <a:r>
              <a:rPr lang="en-US" sz="2400" b="1" dirty="0">
                <a:solidFill>
                  <a:schemeClr val="accent5"/>
                </a:solidFill>
                <a:cs typeface="B Titr" panose="00000700000000000000" pitchFamily="2" charset="-78"/>
              </a:rPr>
              <a:t> </a:t>
            </a:r>
            <a:r>
              <a:rPr lang="fa-IR" sz="2800" b="1" dirty="0">
                <a:solidFill>
                  <a:schemeClr val="accent5"/>
                </a:solidFill>
                <a:cs typeface="B Titr" panose="00000700000000000000" pitchFamily="2" charset="-78"/>
              </a:rPr>
              <a:t>تعیین درجه مواجهه</a:t>
            </a:r>
            <a:r>
              <a:rPr lang="en-US" sz="2800" b="1" dirty="0">
                <a:solidFill>
                  <a:schemeClr val="accent5"/>
                </a:solidFill>
                <a:latin typeface="Times New Roman" panose="02020603050405020304" pitchFamily="18" charset="0"/>
                <a:cs typeface="B Titr" panose="00000700000000000000" pitchFamily="2" charset="-78"/>
              </a:rPr>
              <a:t>: (</a:t>
            </a:r>
            <a:r>
              <a:rPr lang="en-US" sz="2800" b="1" dirty="0">
                <a:solidFill>
                  <a:schemeClr val="accent5"/>
                </a:solidFill>
                <a:cs typeface="B Titr" panose="00000700000000000000" pitchFamily="2" charset="-78"/>
              </a:rPr>
              <a:t>Exposure</a:t>
            </a:r>
            <a:r>
              <a:rPr lang="en-US" sz="2800" b="1" dirty="0">
                <a:solidFill>
                  <a:schemeClr val="accent5"/>
                </a:solidFill>
                <a:latin typeface="Times New Roman" panose="02020603050405020304" pitchFamily="18" charset="0"/>
                <a:cs typeface="B Titr" panose="00000700000000000000" pitchFamily="2" charset="-78"/>
              </a:rPr>
              <a:t> Rate) ER </a:t>
            </a:r>
            <a:endParaRPr lang="fa-IR" sz="2800" b="1" dirty="0">
              <a:solidFill>
                <a:schemeClr val="accent5"/>
              </a:solidFill>
              <a:latin typeface="Times New Roman" panose="02020603050405020304" pitchFamily="18" charset="0"/>
              <a:cs typeface="B Titr" panose="00000700000000000000" pitchFamily="2" charset="-78"/>
            </a:endParaRPr>
          </a:p>
          <a:p>
            <a:pPr marL="0" indent="0" algn="r" rtl="1">
              <a:lnSpc>
                <a:spcPct val="200000"/>
              </a:lnSpc>
              <a:buNone/>
            </a:pPr>
            <a:r>
              <a:rPr lang="fa-IR" sz="2800" b="1" dirty="0">
                <a:cs typeface="B Nazanin" panose="00000400000000000000" pitchFamily="2" charset="-78"/>
              </a:rPr>
              <a:t>هر یک از آلاینده های شیمیایی </a:t>
            </a:r>
            <a:r>
              <a:rPr lang="fa-IR" sz="2800" b="1" dirty="0">
                <a:solidFill>
                  <a:schemeClr val="accent5"/>
                </a:solidFill>
                <a:effectLst>
                  <a:outerShdw blurRad="38100" dist="38100" dir="2700000" algn="tl">
                    <a:srgbClr val="000000">
                      <a:alpha val="43137"/>
                    </a:srgbClr>
                  </a:outerShdw>
                </a:effectLst>
                <a:cs typeface="B Nazanin" panose="00000400000000000000" pitchFamily="2" charset="-78"/>
              </a:rPr>
              <a:t>با استفاده از نتایج اندازه گیری آلاینده</a:t>
            </a:r>
            <a:r>
              <a:rPr lang="fa-IR" sz="2800" b="1" dirty="0">
                <a:cs typeface="B Nazanin" panose="00000400000000000000" pitchFamily="2" charset="-78"/>
              </a:rPr>
              <a:t>، درجه مواجهه (سطح مواجهه واقعی) و نیز حدود تماس مجاز مواجهه شغلی به دست می آید.  </a:t>
            </a:r>
            <a:endParaRPr lang="en-US" sz="2800" b="1" dirty="0">
              <a:cs typeface="B Nazanin" panose="000004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8</a:t>
            </a:fld>
            <a:endParaRPr lang="en-US" dirty="0"/>
          </a:p>
        </p:txBody>
      </p:sp>
    </p:spTree>
    <p:extLst>
      <p:ext uri="{BB962C8B-B14F-4D97-AF65-F5344CB8AC3E}">
        <p14:creationId xmlns:p14="http://schemas.microsoft.com/office/powerpoint/2010/main" val="23807161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253154" y="270164"/>
            <a:ext cx="8826884" cy="623454"/>
          </a:xfrm>
        </p:spPr>
        <p:txBody>
          <a:bodyPr>
            <a:normAutofit fontScale="90000"/>
          </a:bodyPr>
          <a:lstStyle/>
          <a:p>
            <a:pPr algn="r"/>
            <a:r>
              <a:rPr lang="fa-IR" b="1" dirty="0">
                <a:solidFill>
                  <a:schemeClr val="accent2">
                    <a:lumMod val="50000"/>
                  </a:schemeClr>
                </a:solidFill>
                <a:cs typeface="B Titr" panose="00000700000000000000" pitchFamily="2" charset="-78"/>
              </a:rPr>
              <a:t>ادامه - 4 مرحله رتبه بندی ریسک بر اساس نمره</a:t>
            </a:r>
            <a:endParaRPr lang="en-US" b="1" dirty="0">
              <a:solidFill>
                <a:schemeClr val="accent2">
                  <a:lumMod val="50000"/>
                </a:schemeClr>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721247" y="758536"/>
            <a:ext cx="8746718" cy="484909"/>
          </a:xfrm>
        </p:spPr>
        <p:txBody>
          <a:bodyPr>
            <a:noAutofit/>
          </a:bodyPr>
          <a:lstStyle/>
          <a:p>
            <a:pPr marL="0" indent="0" algn="ctr" rtl="1">
              <a:lnSpc>
                <a:spcPct val="200000"/>
              </a:lnSpc>
              <a:buNone/>
            </a:pPr>
            <a:r>
              <a:rPr lang="fa-IR" sz="2800" b="1" dirty="0">
                <a:solidFill>
                  <a:srgbClr val="FF0066"/>
                </a:solidFill>
                <a:effectLst>
                  <a:outerShdw blurRad="38100" dist="38100" dir="2700000" algn="tl">
                    <a:srgbClr val="000000">
                      <a:alpha val="43137"/>
                    </a:srgbClr>
                  </a:outerShdw>
                </a:effectLst>
                <a:cs typeface="B Titr" panose="00000700000000000000" pitchFamily="2" charset="-78"/>
              </a:rPr>
              <a:t>میانگین مواجهه هفتگی </a:t>
            </a:r>
            <a:r>
              <a:rPr lang="fa-IR" sz="2800" b="1" dirty="0">
                <a:solidFill>
                  <a:srgbClr val="FF0066"/>
                </a:solidFill>
                <a:cs typeface="B Titr" panose="00000700000000000000" pitchFamily="2" charset="-78"/>
              </a:rPr>
              <a:t>با مواد از فرمول زیر تعیین می گردد</a:t>
            </a:r>
            <a:r>
              <a:rPr lang="fa-IR" sz="2800" b="1" dirty="0">
                <a:cs typeface="B Titr" panose="00000700000000000000" pitchFamily="2" charset="-78"/>
              </a:rPr>
              <a:t>:</a:t>
            </a:r>
          </a:p>
          <a:p>
            <a:pPr marL="0" indent="0" algn="r" rtl="1">
              <a:lnSpc>
                <a:spcPct val="200000"/>
              </a:lnSpc>
              <a:buNone/>
            </a:pPr>
            <a:endParaRPr lang="en-US" sz="2800" b="1" dirty="0">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9</a:t>
            </a:fld>
            <a:endParaRPr lang="en-US" dirty="0"/>
          </a:p>
        </p:txBody>
      </p:sp>
      <p:pic>
        <p:nvPicPr>
          <p:cNvPr id="8" name="Picture 7">
            <a:extLst>
              <a:ext uri="{FF2B5EF4-FFF2-40B4-BE49-F238E27FC236}">
                <a16:creationId xmlns:a16="http://schemas.microsoft.com/office/drawing/2014/main" id="{78DF58CB-2177-A179-A611-99F1BB65C20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691" y="1805619"/>
            <a:ext cx="8581274" cy="4782217"/>
          </a:xfrm>
          <a:prstGeom prst="rect">
            <a:avLst/>
          </a:prstGeom>
        </p:spPr>
      </p:pic>
    </p:spTree>
    <p:extLst>
      <p:ext uri="{BB962C8B-B14F-4D97-AF65-F5344CB8AC3E}">
        <p14:creationId xmlns:p14="http://schemas.microsoft.com/office/powerpoint/2010/main" val="19545872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253154" y="270164"/>
            <a:ext cx="8826884" cy="623454"/>
          </a:xfrm>
        </p:spPr>
        <p:txBody>
          <a:bodyPr>
            <a:normAutofit fontScale="90000"/>
          </a:bodyPr>
          <a:lstStyle/>
          <a:p>
            <a:pPr algn="r"/>
            <a:r>
              <a:rPr lang="fa-IR" b="1" dirty="0">
                <a:solidFill>
                  <a:srgbClr val="FF0066"/>
                </a:solidFill>
                <a:cs typeface="B Titr" panose="00000700000000000000" pitchFamily="2" charset="-78"/>
              </a:rPr>
              <a:t>ادامه - 4 مرحله رتبه بندی ریسک بر اساس نمره</a:t>
            </a:r>
            <a:endParaRPr lang="en-US" b="1" dirty="0">
              <a:solidFill>
                <a:srgbClr val="FF0066"/>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575171" y="872836"/>
            <a:ext cx="9093892" cy="5964382"/>
          </a:xfrm>
        </p:spPr>
        <p:txBody>
          <a:bodyPr>
            <a:noAutofit/>
          </a:bodyPr>
          <a:lstStyle/>
          <a:p>
            <a:pPr marL="0" indent="0" algn="r" rtl="1">
              <a:lnSpc>
                <a:spcPct val="200000"/>
              </a:lnSpc>
              <a:buNone/>
            </a:pPr>
            <a:r>
              <a:rPr lang="fa-IR" sz="2400" b="1" dirty="0">
                <a:cs typeface="B Titr" panose="00000700000000000000" pitchFamily="2" charset="-78"/>
              </a:rPr>
              <a:t>از تقسیم میزان مواجهه هفتگی یعنی </a:t>
            </a:r>
            <a:r>
              <a:rPr lang="en-US" sz="2400" b="1" dirty="0">
                <a:cs typeface="B Titr" panose="00000700000000000000" pitchFamily="2" charset="-78"/>
              </a:rPr>
              <a:t>,</a:t>
            </a:r>
            <a:r>
              <a:rPr lang="en-US" sz="2400" b="1" dirty="0">
                <a:latin typeface="Times New Roman" panose="02020603050405020304" pitchFamily="18" charset="0"/>
                <a:cs typeface="Times New Roman" panose="02020603050405020304" pitchFamily="18" charset="0"/>
              </a:rPr>
              <a:t>E</a:t>
            </a:r>
            <a:r>
              <a:rPr lang="fa-IR" sz="2400" b="1" dirty="0">
                <a:cs typeface="B Titr" panose="00000700000000000000" pitchFamily="2" charset="-78"/>
              </a:rPr>
              <a:t> بر حد مجاز مواجهه شغلی، میزان درجه مواجهه</a:t>
            </a:r>
            <a:r>
              <a:rPr lang="en-US" sz="2400" b="1" dirty="0">
                <a:cs typeface="B Titr" panose="00000700000000000000" pitchFamily="2" charset="-78"/>
              </a:rPr>
              <a:t> </a:t>
            </a:r>
            <a:r>
              <a:rPr lang="en-US" sz="2400" b="1" dirty="0">
                <a:latin typeface="Times New Roman" panose="02020603050405020304" pitchFamily="18" charset="0"/>
                <a:cs typeface="Times New Roman" panose="02020603050405020304" pitchFamily="18" charset="0"/>
              </a:rPr>
              <a:t>ER</a:t>
            </a:r>
            <a:r>
              <a:rPr lang="en-US" sz="2400" b="1" dirty="0">
                <a:cs typeface="B Titr" panose="00000700000000000000" pitchFamily="2" charset="-78"/>
              </a:rPr>
              <a:t> </a:t>
            </a:r>
            <a:r>
              <a:rPr lang="fa-IR" sz="2400" b="1" dirty="0">
                <a:cs typeface="B Titr" panose="00000700000000000000" pitchFamily="2" charset="-78"/>
              </a:rPr>
              <a:t> از طریق جدول شماره 2 بدست می آید.</a:t>
            </a:r>
            <a:endParaRPr lang="en-US" sz="2400" b="1" dirty="0">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10</a:t>
            </a:fld>
            <a:endParaRPr lang="en-US" dirty="0"/>
          </a:p>
        </p:txBody>
      </p:sp>
      <p:pic>
        <p:nvPicPr>
          <p:cNvPr id="6" name="Picture 5">
            <a:extLst>
              <a:ext uri="{FF2B5EF4-FFF2-40B4-BE49-F238E27FC236}">
                <a16:creationId xmlns:a16="http://schemas.microsoft.com/office/drawing/2014/main" id="{46F758D4-731B-BA7A-6B2F-2AD3EB8D181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71999" y="2258291"/>
            <a:ext cx="6549166" cy="4599709"/>
          </a:xfrm>
          <a:prstGeom prst="rect">
            <a:avLst/>
          </a:prstGeom>
        </p:spPr>
      </p:pic>
    </p:spTree>
    <p:extLst>
      <p:ext uri="{BB962C8B-B14F-4D97-AF65-F5344CB8AC3E}">
        <p14:creationId xmlns:p14="http://schemas.microsoft.com/office/powerpoint/2010/main" val="2776608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253154" y="270164"/>
            <a:ext cx="8826884" cy="623454"/>
          </a:xfrm>
        </p:spPr>
        <p:txBody>
          <a:bodyPr>
            <a:normAutofit fontScale="90000"/>
          </a:bodyPr>
          <a:lstStyle/>
          <a:p>
            <a:pPr algn="r"/>
            <a:r>
              <a:rPr lang="fa-IR" b="1" dirty="0">
                <a:solidFill>
                  <a:srgbClr val="FF0066"/>
                </a:solidFill>
                <a:cs typeface="B Titr" panose="00000700000000000000" pitchFamily="2" charset="-78"/>
              </a:rPr>
              <a:t>ادامه - 4 مرحله رتبه بندی ریسک بر اساس نمره</a:t>
            </a:r>
            <a:endParaRPr lang="en-US" b="1" dirty="0">
              <a:solidFill>
                <a:srgbClr val="FF0066"/>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374073" y="758536"/>
            <a:ext cx="9093892" cy="6224155"/>
          </a:xfrm>
        </p:spPr>
        <p:txBody>
          <a:bodyPr>
            <a:noAutofit/>
          </a:bodyPr>
          <a:lstStyle/>
          <a:p>
            <a:pPr marL="0" indent="0" algn="r" rtl="1">
              <a:lnSpc>
                <a:spcPct val="200000"/>
              </a:lnSpc>
              <a:buNone/>
            </a:pPr>
            <a:r>
              <a:rPr lang="fa-IR" sz="2800" b="1" dirty="0">
                <a:solidFill>
                  <a:srgbClr val="C00000"/>
                </a:solidFill>
                <a:effectLst>
                  <a:outerShdw blurRad="38100" dist="38100" dir="2700000" algn="tl">
                    <a:srgbClr val="000000">
                      <a:alpha val="43137"/>
                    </a:srgbClr>
                  </a:outerShdw>
                </a:effectLst>
                <a:cs typeface="B Titr" panose="00000700000000000000" pitchFamily="2" charset="-78"/>
              </a:rPr>
              <a:t>3- تعیین سطح ریسک </a:t>
            </a:r>
            <a:r>
              <a:rPr lang="en-US"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RL</a:t>
            </a:r>
            <a:r>
              <a:rPr lang="fa-IR" sz="3200" b="1" dirty="0">
                <a:solidFill>
                  <a:srgbClr val="C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 </a:t>
            </a:r>
            <a:r>
              <a:rPr lang="en-US" sz="3200" b="1" dirty="0">
                <a:solidFill>
                  <a:srgbClr val="C00000"/>
                </a:solidFill>
                <a:effectLst>
                  <a:outerShdw blurRad="38100" dist="38100" dir="2700000" algn="tl">
                    <a:srgbClr val="000000">
                      <a:alpha val="43137"/>
                    </a:srgbClr>
                  </a:outerShdw>
                </a:effectLst>
                <a:cs typeface="B Titr" panose="00000700000000000000" pitchFamily="2" charset="-78"/>
              </a:rPr>
              <a:t> </a:t>
            </a:r>
            <a:r>
              <a:rPr lang="fa-IR" sz="3200" b="1" dirty="0">
                <a:solidFill>
                  <a:srgbClr val="C00000"/>
                </a:solidFill>
                <a:effectLst>
                  <a:outerShdw blurRad="38100" dist="38100" dir="2700000" algn="tl">
                    <a:srgbClr val="000000">
                      <a:alpha val="43137"/>
                    </a:srgbClr>
                  </a:outerShdw>
                </a:effectLst>
                <a:cs typeface="B Titr" panose="00000700000000000000" pitchFamily="2" charset="-78"/>
              </a:rPr>
              <a:t>(</a:t>
            </a:r>
            <a:r>
              <a:rPr lang="en-US" sz="3200" b="1" dirty="0">
                <a:solidFill>
                  <a:srgbClr val="C00000"/>
                </a:solidFill>
                <a:effectLst>
                  <a:outerShdw blurRad="38100" dist="38100" dir="2700000" algn="tl">
                    <a:srgbClr val="000000">
                      <a:alpha val="43137"/>
                    </a:srgbClr>
                  </a:outerShdw>
                </a:effectLst>
                <a:cs typeface="B Titr" panose="00000700000000000000" pitchFamily="2" charset="-78"/>
              </a:rPr>
              <a:t>Risk Level</a:t>
            </a:r>
            <a:r>
              <a:rPr lang="fa-IR" sz="3200" b="1" dirty="0">
                <a:solidFill>
                  <a:srgbClr val="C00000"/>
                </a:solidFill>
                <a:effectLst>
                  <a:outerShdw blurRad="38100" dist="38100" dir="2700000" algn="tl">
                    <a:srgbClr val="000000">
                      <a:alpha val="43137"/>
                    </a:srgbClr>
                  </a:outerShdw>
                </a:effectLst>
                <a:cs typeface="B Titr" panose="00000700000000000000" pitchFamily="2" charset="-78"/>
              </a:rPr>
              <a:t>):</a:t>
            </a:r>
            <a:endParaRPr lang="en-US" sz="3200" b="1" dirty="0">
              <a:solidFill>
                <a:srgbClr val="C00000"/>
              </a:solidFill>
              <a:effectLst>
                <a:outerShdw blurRad="38100" dist="38100" dir="2700000" algn="tl">
                  <a:srgbClr val="000000">
                    <a:alpha val="43137"/>
                  </a:srgbClr>
                </a:outerShdw>
              </a:effectLst>
              <a:cs typeface="B Titr" panose="00000700000000000000" pitchFamily="2" charset="-78"/>
            </a:endParaRPr>
          </a:p>
          <a:p>
            <a:pPr marL="0" indent="0" algn="r" rtl="1">
              <a:lnSpc>
                <a:spcPct val="200000"/>
              </a:lnSpc>
              <a:buNone/>
            </a:pPr>
            <a:r>
              <a:rPr lang="fa-IR" sz="2800" b="1" dirty="0">
                <a:cs typeface="B Titr" panose="00000700000000000000" pitchFamily="2" charset="-78"/>
              </a:rPr>
              <a:t> پس از تعیین درجه خطر مواد شیمیایی</a:t>
            </a:r>
            <a:r>
              <a:rPr lang="en-US" sz="2800" b="1" dirty="0">
                <a:cs typeface="B Titr" panose="00000700000000000000" pitchFamily="2" charset="-78"/>
              </a:rPr>
              <a:t> (HR) </a:t>
            </a:r>
            <a:r>
              <a:rPr lang="fa-IR" sz="2800" b="1" dirty="0">
                <a:cs typeface="B Titr" panose="00000700000000000000" pitchFamily="2" charset="-78"/>
              </a:rPr>
              <a:t>و درجه مواجهه با مواد شیمیایی </a:t>
            </a:r>
            <a:r>
              <a:rPr lang="en-US" sz="2800" b="1" dirty="0">
                <a:cs typeface="B Titr" panose="00000700000000000000" pitchFamily="2" charset="-78"/>
              </a:rPr>
              <a:t> (ER)</a:t>
            </a:r>
            <a:r>
              <a:rPr lang="fa-IR" sz="2800" b="1" dirty="0">
                <a:cs typeface="B Titr" panose="00000700000000000000" pitchFamily="2" charset="-78"/>
              </a:rPr>
              <a:t>، سطح ریسک </a:t>
            </a:r>
            <a:r>
              <a:rPr lang="en-US" sz="2800" b="1" dirty="0">
                <a:cs typeface="B Titr" panose="00000700000000000000" pitchFamily="2" charset="-78"/>
              </a:rPr>
              <a:t>RL</a:t>
            </a:r>
            <a:r>
              <a:rPr lang="fa-IR" sz="2800" b="1" dirty="0">
                <a:cs typeface="B Titr" panose="00000700000000000000" pitchFamily="2" charset="-78"/>
              </a:rPr>
              <a:t> </a:t>
            </a:r>
            <a:r>
              <a:rPr lang="fa-IR" sz="2400" b="1" dirty="0">
                <a:cs typeface="B Titr" panose="00000700000000000000" pitchFamily="2" charset="-78"/>
              </a:rPr>
              <a:t>از</a:t>
            </a:r>
            <a:r>
              <a:rPr lang="en-US" sz="2400" b="1" dirty="0">
                <a:cs typeface="B Titr" panose="00000700000000000000" pitchFamily="2" charset="-78"/>
              </a:rPr>
              <a:t> </a:t>
            </a:r>
            <a:r>
              <a:rPr lang="fa-IR" sz="2400" b="1" dirty="0">
                <a:cs typeface="B Titr" panose="00000700000000000000" pitchFamily="2" charset="-78"/>
              </a:rPr>
              <a:t>رابطه زیر محاسبه می گردد:</a:t>
            </a:r>
          </a:p>
          <a:p>
            <a:pPr marL="0" indent="0" algn="ctr" rtl="1">
              <a:lnSpc>
                <a:spcPct val="200000"/>
              </a:lnSpc>
              <a:buNone/>
            </a:pPr>
            <a:endParaRPr lang="en-US" sz="2400" b="1" dirty="0">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11</a:t>
            </a:fld>
            <a:endParaRPr lang="en-US" dirty="0"/>
          </a:p>
        </p:txBody>
      </p:sp>
      <p:pic>
        <p:nvPicPr>
          <p:cNvPr id="7" name="Picture 6">
            <a:extLst>
              <a:ext uri="{FF2B5EF4-FFF2-40B4-BE49-F238E27FC236}">
                <a16:creationId xmlns:a16="http://schemas.microsoft.com/office/drawing/2014/main" id="{EA45F6A7-8774-7B2E-8152-CBBD8EACDE3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18735" y="3732836"/>
            <a:ext cx="5497213" cy="1886299"/>
          </a:xfrm>
          <a:prstGeom prst="rect">
            <a:avLst/>
          </a:prstGeom>
        </p:spPr>
      </p:pic>
    </p:spTree>
    <p:extLst>
      <p:ext uri="{BB962C8B-B14F-4D97-AF65-F5344CB8AC3E}">
        <p14:creationId xmlns:p14="http://schemas.microsoft.com/office/powerpoint/2010/main" val="18684465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253154" y="270164"/>
            <a:ext cx="8826884" cy="623454"/>
          </a:xfrm>
        </p:spPr>
        <p:txBody>
          <a:bodyPr>
            <a:normAutofit fontScale="90000"/>
          </a:bodyPr>
          <a:lstStyle/>
          <a:p>
            <a:pPr algn="r"/>
            <a:r>
              <a:rPr lang="fa-IR" b="1" dirty="0">
                <a:solidFill>
                  <a:srgbClr val="FF0066"/>
                </a:solidFill>
                <a:cs typeface="B Titr" panose="00000700000000000000" pitchFamily="2" charset="-78"/>
              </a:rPr>
              <a:t>ادامه - 4 مرحله رتبه بندی ریسک بر اساس نمره</a:t>
            </a:r>
            <a:endParaRPr lang="en-US" b="1" dirty="0">
              <a:solidFill>
                <a:srgbClr val="FF0066"/>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374073" y="1637070"/>
            <a:ext cx="9093892" cy="4124072"/>
          </a:xfrm>
        </p:spPr>
        <p:txBody>
          <a:bodyPr>
            <a:noAutofit/>
          </a:bodyPr>
          <a:lstStyle/>
          <a:p>
            <a:pPr marL="0" indent="0" algn="r" rtl="1">
              <a:lnSpc>
                <a:spcPct val="200000"/>
              </a:lnSpc>
              <a:buNone/>
            </a:pPr>
            <a:r>
              <a:rPr lang="fa-IR" sz="2800" b="1" dirty="0">
                <a:solidFill>
                  <a:srgbClr val="C00000"/>
                </a:solidFill>
                <a:effectLst>
                  <a:outerShdw blurRad="38100" dist="38100" dir="2700000" algn="tl">
                    <a:srgbClr val="000000">
                      <a:alpha val="43137"/>
                    </a:srgbClr>
                  </a:outerShdw>
                </a:effectLst>
                <a:cs typeface="B Titr" panose="00000700000000000000" pitchFamily="2" charset="-78"/>
              </a:rPr>
              <a:t>4 - رتبه بندی ریسک</a:t>
            </a:r>
          </a:p>
          <a:p>
            <a:pPr marL="0" indent="0" algn="r" rtl="1">
              <a:lnSpc>
                <a:spcPct val="200000"/>
              </a:lnSpc>
              <a:buNone/>
            </a:pPr>
            <a:r>
              <a:rPr lang="fa-IR" sz="2400" b="1" dirty="0">
                <a:cs typeface="B Titr" panose="00000700000000000000" pitchFamily="2" charset="-78"/>
              </a:rPr>
              <a:t>پس از </a:t>
            </a:r>
            <a:r>
              <a:rPr lang="fa-IR" sz="2400" b="1" dirty="0">
                <a:solidFill>
                  <a:srgbClr val="FF0066"/>
                </a:solidFill>
                <a:cs typeface="B Titr" panose="00000700000000000000" pitchFamily="2" charset="-78"/>
              </a:rPr>
              <a:t>تعیین سطح ریسک </a:t>
            </a:r>
            <a:r>
              <a:rPr lang="fa-IR" sz="2400" b="1" dirty="0">
                <a:cs typeface="B Titr" panose="00000700000000000000" pitchFamily="2" charset="-78"/>
              </a:rPr>
              <a:t>برای هر یک از آلاینده های مورد بررسی، برای رتبه بندی هر یک از مواد </a:t>
            </a:r>
            <a:r>
              <a:rPr lang="fa-IR" sz="2400" b="1" dirty="0">
                <a:solidFill>
                  <a:srgbClr val="FF0066"/>
                </a:solidFill>
                <a:cs typeface="B Titr" panose="00000700000000000000" pitchFamily="2" charset="-78"/>
              </a:rPr>
              <a:t>به منظور طراحی اقدامات کنترلی، </a:t>
            </a:r>
            <a:r>
              <a:rPr lang="fa-IR" sz="2400" b="1" dirty="0">
                <a:solidFill>
                  <a:schemeClr val="accent5">
                    <a:lumMod val="60000"/>
                    <a:lumOff val="40000"/>
                  </a:schemeClr>
                </a:solidFill>
                <a:cs typeface="B Titr" panose="00000700000000000000" pitchFamily="2" charset="-78"/>
              </a:rPr>
              <a:t>رتبه بندی ریسک با استفاده از جدول رتبه بندی ریسک انجام می گردد.</a:t>
            </a:r>
            <a:endParaRPr lang="en-US" sz="2400" b="1" dirty="0">
              <a:solidFill>
                <a:schemeClr val="accent5">
                  <a:lumMod val="60000"/>
                  <a:lumOff val="40000"/>
                </a:schemeClr>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12</a:t>
            </a:fld>
            <a:endParaRPr lang="en-US" dirty="0"/>
          </a:p>
        </p:txBody>
      </p:sp>
    </p:spTree>
    <p:extLst>
      <p:ext uri="{BB962C8B-B14F-4D97-AF65-F5344CB8AC3E}">
        <p14:creationId xmlns:p14="http://schemas.microsoft.com/office/powerpoint/2010/main" val="2623251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253154" y="270164"/>
            <a:ext cx="8826884" cy="623454"/>
          </a:xfrm>
        </p:spPr>
        <p:txBody>
          <a:bodyPr>
            <a:normAutofit fontScale="90000"/>
          </a:bodyPr>
          <a:lstStyle/>
          <a:p>
            <a:pPr algn="r"/>
            <a:r>
              <a:rPr lang="fa-IR" b="1" dirty="0">
                <a:solidFill>
                  <a:srgbClr val="FF0066"/>
                </a:solidFill>
                <a:cs typeface="B Titr" panose="00000700000000000000" pitchFamily="2" charset="-78"/>
              </a:rPr>
              <a:t>ادامه - 4 مرحله رتبه بندی ریسک بر اساس نمره</a:t>
            </a:r>
            <a:endParaRPr lang="en-US" b="1" dirty="0">
              <a:solidFill>
                <a:srgbClr val="FF0066"/>
              </a:solidFill>
              <a:cs typeface="B Titr" panose="00000700000000000000" pitchFamily="2" charset="-78"/>
            </a:endParaRPr>
          </a:p>
        </p:txBody>
      </p:sp>
      <p:sp>
        <p:nvSpPr>
          <p:cNvPr id="3" name="Content Placeholder 2">
            <a:extLst>
              <a:ext uri="{FF2B5EF4-FFF2-40B4-BE49-F238E27FC236}">
                <a16:creationId xmlns:a16="http://schemas.microsoft.com/office/drawing/2014/main" id="{AFF1E1AF-5300-7FCE-077A-CD47F1A97A39}"/>
              </a:ext>
            </a:extLst>
          </p:cNvPr>
          <p:cNvSpPr>
            <a:spLocks noGrp="1"/>
          </p:cNvSpPr>
          <p:nvPr>
            <p:ph idx="1"/>
          </p:nvPr>
        </p:nvSpPr>
        <p:spPr>
          <a:xfrm>
            <a:off x="374073" y="1061884"/>
            <a:ext cx="9093892" cy="5796116"/>
          </a:xfrm>
        </p:spPr>
        <p:txBody>
          <a:bodyPr>
            <a:noAutofit/>
          </a:bodyPr>
          <a:lstStyle/>
          <a:p>
            <a:pPr marL="0" indent="0" algn="ctr" rtl="1">
              <a:lnSpc>
                <a:spcPct val="200000"/>
              </a:lnSpc>
              <a:buNone/>
            </a:pPr>
            <a:endParaRPr lang="en-US" sz="2400" b="1" dirty="0">
              <a:solidFill>
                <a:schemeClr val="accent5">
                  <a:lumMod val="60000"/>
                  <a:lumOff val="40000"/>
                </a:schemeClr>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13</a:t>
            </a:fld>
            <a:endParaRPr lang="en-US" dirty="0"/>
          </a:p>
        </p:txBody>
      </p:sp>
      <p:pic>
        <p:nvPicPr>
          <p:cNvPr id="6" name="Picture 5">
            <a:extLst>
              <a:ext uri="{FF2B5EF4-FFF2-40B4-BE49-F238E27FC236}">
                <a16:creationId xmlns:a16="http://schemas.microsoft.com/office/drawing/2014/main" id="{9E3A1663-89B2-14EB-C563-E81D49AF1AC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238865" y="1342104"/>
            <a:ext cx="7841173" cy="4699258"/>
          </a:xfrm>
          <a:prstGeom prst="rect">
            <a:avLst/>
          </a:prstGeom>
        </p:spPr>
      </p:pic>
    </p:spTree>
    <p:extLst>
      <p:ext uri="{BB962C8B-B14F-4D97-AF65-F5344CB8AC3E}">
        <p14:creationId xmlns:p14="http://schemas.microsoft.com/office/powerpoint/2010/main" val="86079867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253154" y="270164"/>
            <a:ext cx="8826884" cy="623454"/>
          </a:xfrm>
        </p:spPr>
        <p:txBody>
          <a:bodyPr>
            <a:normAutofit fontScale="90000"/>
          </a:bodyPr>
          <a:lstStyle/>
          <a:p>
            <a:pPr algn="r"/>
            <a:r>
              <a:rPr lang="fa-IR" b="1" dirty="0">
                <a:solidFill>
                  <a:srgbClr val="FF0066"/>
                </a:solidFill>
                <a:cs typeface="B Titr" panose="00000700000000000000" pitchFamily="2" charset="-78"/>
              </a:rPr>
              <a:t>ادامه - 4 مرحله رتبه بندی ریسک بر اساس نمره</a:t>
            </a:r>
            <a:endParaRPr lang="en-US" b="1" dirty="0">
              <a:solidFill>
                <a:srgbClr val="FF0066"/>
              </a:solidFill>
              <a:cs typeface="B Titr" panose="00000700000000000000" pitchFamily="2" charset="-78"/>
            </a:endParaRPr>
          </a:p>
        </p:txBody>
      </p:sp>
      <p:pic>
        <p:nvPicPr>
          <p:cNvPr id="7" name="Content Placeholder 6">
            <a:extLst>
              <a:ext uri="{FF2B5EF4-FFF2-40B4-BE49-F238E27FC236}">
                <a16:creationId xmlns:a16="http://schemas.microsoft.com/office/drawing/2014/main" id="{E35B3239-5DB3-5D7E-AA35-D8FCAFBF403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53154" y="893618"/>
            <a:ext cx="11497802" cy="4700042"/>
          </a:xfrm>
        </p:spPr>
      </p:pic>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14</a:t>
            </a:fld>
            <a:endParaRPr lang="en-US" dirty="0"/>
          </a:p>
        </p:txBody>
      </p:sp>
      <p:pic>
        <p:nvPicPr>
          <p:cNvPr id="5" name="Picture 4">
            <a:extLst>
              <a:ext uri="{FF2B5EF4-FFF2-40B4-BE49-F238E27FC236}">
                <a16:creationId xmlns:a16="http://schemas.microsoft.com/office/drawing/2014/main" id="{72BE301F-F32A-7758-B687-F5FCE7017C00}"/>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41044" y="5399213"/>
            <a:ext cx="3260799" cy="1118902"/>
          </a:xfrm>
          <a:prstGeom prst="rect">
            <a:avLst/>
          </a:prstGeom>
        </p:spPr>
      </p:pic>
    </p:spTree>
    <p:extLst>
      <p:ext uri="{BB962C8B-B14F-4D97-AF65-F5344CB8AC3E}">
        <p14:creationId xmlns:p14="http://schemas.microsoft.com/office/powerpoint/2010/main" val="142447669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562226" y="679881"/>
            <a:ext cx="8826884" cy="623454"/>
          </a:xfrm>
        </p:spPr>
        <p:txBody>
          <a:bodyPr>
            <a:normAutofit fontScale="90000"/>
          </a:bodyPr>
          <a:lstStyle/>
          <a:p>
            <a:pPr algn="ctr"/>
            <a:r>
              <a:rPr lang="fa-IR" b="1" dirty="0">
                <a:solidFill>
                  <a:srgbClr val="CC0066"/>
                </a:solidFill>
                <a:cs typeface="B Titr" panose="00000700000000000000" pitchFamily="2" charset="-78"/>
              </a:rPr>
              <a:t>نتیجه گیری ارزیابی ریسک بهداشتی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15</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792442" y="2004808"/>
            <a:ext cx="8596668" cy="3658574"/>
          </a:xfrm>
        </p:spPr>
        <p:txBody>
          <a:bodyPr>
            <a:normAutofit/>
          </a:bodyPr>
          <a:lstStyle/>
          <a:p>
            <a:pPr algn="r" rtl="1"/>
            <a:r>
              <a:rPr lang="fa-IR" sz="28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الف- مواجهات استنشاقی</a:t>
            </a:r>
          </a:p>
          <a:p>
            <a:pPr algn="r" rtl="1"/>
            <a:r>
              <a:rPr lang="fa-IR" sz="28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سطح ریسک 1- ریسک ناچیز یا قابل چشم پوشی</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پایان ارزیابی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بازبینی ارزیابی هر 5 سال یکبار</a:t>
            </a:r>
          </a:p>
        </p:txBody>
      </p:sp>
    </p:spTree>
    <p:extLst>
      <p:ext uri="{BB962C8B-B14F-4D97-AF65-F5344CB8AC3E}">
        <p14:creationId xmlns:p14="http://schemas.microsoft.com/office/powerpoint/2010/main" val="241812047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562226" y="679881"/>
            <a:ext cx="8826884" cy="623454"/>
          </a:xfrm>
        </p:spPr>
        <p:txBody>
          <a:bodyPr>
            <a:normAutofit fontScale="90000"/>
          </a:bodyPr>
          <a:lstStyle/>
          <a:p>
            <a:pPr algn="ctr"/>
            <a:r>
              <a:rPr lang="fa-IR" b="1" dirty="0">
                <a:solidFill>
                  <a:srgbClr val="CC0066"/>
                </a:solidFill>
                <a:cs typeface="B Titr" panose="00000700000000000000" pitchFamily="2" charset="-78"/>
              </a:rPr>
              <a:t>نتیجه گیری ارزیابی ریسک بهداشتی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16</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792442" y="2004808"/>
            <a:ext cx="8596668" cy="3658574"/>
          </a:xfrm>
        </p:spPr>
        <p:txBody>
          <a:bodyPr>
            <a:normAutofit/>
          </a:bodyPr>
          <a:lstStyle/>
          <a:p>
            <a:pPr algn="r" rtl="1"/>
            <a:r>
              <a:rPr lang="fa-IR" sz="28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سطح ریسک 2- ریسک کم</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حفظ کنترل ها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تعیین نیاز به پایش هوا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بازبینی ارزیابی ها هر 4 سال یکبار</a:t>
            </a:r>
          </a:p>
        </p:txBody>
      </p:sp>
    </p:spTree>
    <p:extLst>
      <p:ext uri="{BB962C8B-B14F-4D97-AF65-F5344CB8AC3E}">
        <p14:creationId xmlns:p14="http://schemas.microsoft.com/office/powerpoint/2010/main" val="32728818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562226" y="679881"/>
            <a:ext cx="8826884" cy="623454"/>
          </a:xfrm>
        </p:spPr>
        <p:txBody>
          <a:bodyPr>
            <a:normAutofit fontScale="90000"/>
          </a:bodyPr>
          <a:lstStyle/>
          <a:p>
            <a:pPr algn="ctr"/>
            <a:r>
              <a:rPr lang="fa-IR" b="1" dirty="0">
                <a:solidFill>
                  <a:srgbClr val="CC0066"/>
                </a:solidFill>
                <a:cs typeface="B Titr" panose="00000700000000000000" pitchFamily="2" charset="-78"/>
              </a:rPr>
              <a:t>نتیجه گیری ارزیابی ریسک بهداشتی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17</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792442" y="2004808"/>
            <a:ext cx="8596668" cy="3658574"/>
          </a:xfrm>
        </p:spPr>
        <p:txBody>
          <a:bodyPr>
            <a:normAutofit/>
          </a:bodyPr>
          <a:lstStyle/>
          <a:p>
            <a:pPr algn="r" rtl="1"/>
            <a:r>
              <a:rPr lang="fa-IR" sz="28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سطح ریسک 3- ریسک متوسط</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اجرا و حفظ کنترل ها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تعیین نیاز به پایش هوا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تعیین نیاز آموزش به کارگران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بازبینی ارزیابی هر سه سال یکبار</a:t>
            </a:r>
          </a:p>
        </p:txBody>
      </p:sp>
    </p:spTree>
    <p:extLst>
      <p:ext uri="{BB962C8B-B14F-4D97-AF65-F5344CB8AC3E}">
        <p14:creationId xmlns:p14="http://schemas.microsoft.com/office/powerpoint/2010/main" val="334338861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562226" y="679881"/>
            <a:ext cx="8826884" cy="623454"/>
          </a:xfrm>
        </p:spPr>
        <p:txBody>
          <a:bodyPr>
            <a:normAutofit fontScale="90000"/>
          </a:bodyPr>
          <a:lstStyle/>
          <a:p>
            <a:pPr algn="ctr"/>
            <a:r>
              <a:rPr lang="fa-IR" b="1" dirty="0">
                <a:solidFill>
                  <a:srgbClr val="CC0066"/>
                </a:solidFill>
                <a:cs typeface="B Titr" panose="00000700000000000000" pitchFamily="2" charset="-78"/>
              </a:rPr>
              <a:t>ادامه- نتیجه گیری ارزیابی ریسک بهداشتی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18</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294968" y="1445341"/>
            <a:ext cx="9615948" cy="5412659"/>
          </a:xfrm>
        </p:spPr>
        <p:txBody>
          <a:bodyPr>
            <a:normAutofit fontScale="92500" lnSpcReduction="10000"/>
          </a:bodyPr>
          <a:lstStyle/>
          <a:p>
            <a:pPr algn="r" rtl="1"/>
            <a:r>
              <a:rPr lang="fa-IR" sz="30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سطح ریسک 4- ریسک زیاد</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اجرای کنترلهای مهندسی موثر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انجام پایش هوا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ارائه آموزش به کارگران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تدوین برنامه حفاظت از سیستم تنفسی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فراهم نمودن تجهیزات حفاظت فردی مناسب نظیر: ماسک، دستکش، عینک، پیش بند و ...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تدوین و اجرای دستورالعمل های کار درست و ایمن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استقرار دستورالعمل های مربوط به شرایط اضطراری و کمک های اولیه در صورت نیاز </a:t>
            </a: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ارزیابی مجدد ریسک پس از انجام موارد فوق الذکر</a:t>
            </a:r>
          </a:p>
        </p:txBody>
      </p:sp>
    </p:spTree>
    <p:extLst>
      <p:ext uri="{BB962C8B-B14F-4D97-AF65-F5344CB8AC3E}">
        <p14:creationId xmlns:p14="http://schemas.microsoft.com/office/powerpoint/2010/main" val="216612841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451513"/>
            <a:ext cx="8826884" cy="623454"/>
          </a:xfrm>
        </p:spPr>
        <p:txBody>
          <a:bodyPr>
            <a:normAutofit fontScale="90000"/>
          </a:bodyPr>
          <a:lstStyle/>
          <a:p>
            <a:pPr algn="ctr"/>
            <a:r>
              <a:rPr lang="fa-IR" b="1" dirty="0">
                <a:solidFill>
                  <a:srgbClr val="CC0066"/>
                </a:solidFill>
                <a:cs typeface="B Titr" panose="00000700000000000000" pitchFamily="2" charset="-78"/>
              </a:rPr>
              <a:t>ادامه- نتیجه گیری ارزیابی ریسک بهداشتی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19</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309717" y="1303335"/>
            <a:ext cx="9615948" cy="5412659"/>
          </a:xfrm>
        </p:spPr>
        <p:txBody>
          <a:bodyPr>
            <a:normAutofit fontScale="92500" lnSpcReduction="10000"/>
          </a:bodyPr>
          <a:lstStyle/>
          <a:p>
            <a:pPr algn="r" rtl="1"/>
            <a:r>
              <a:rPr lang="fa-IR" sz="3000" b="1" dirty="0">
                <a:solidFill>
                  <a:schemeClr val="accent5">
                    <a:lumMod val="60000"/>
                    <a:lumOff val="40000"/>
                  </a:schemeClr>
                </a:solidFill>
                <a:effectLst>
                  <a:outerShdw blurRad="38100" dist="38100" dir="2700000" algn="tl">
                    <a:srgbClr val="000000">
                      <a:alpha val="43137"/>
                    </a:srgbClr>
                  </a:outerShdw>
                </a:effectLst>
                <a:cs typeface="B Titr" panose="00000700000000000000" pitchFamily="2" charset="-78"/>
              </a:rPr>
              <a:t>سطح ریسک 5- ریسک بسیار زیاد</a:t>
            </a:r>
          </a:p>
          <a:p>
            <a:pPr algn="r" rtl="1"/>
            <a:r>
              <a:rPr lang="fa-IR" sz="3000" b="1" dirty="0">
                <a:solidFill>
                  <a:schemeClr val="tx1"/>
                </a:solidFill>
                <a:effectLst>
                  <a:outerShdw blurRad="38100" dist="38100" dir="2700000" algn="tl">
                    <a:srgbClr val="000000">
                      <a:alpha val="43137"/>
                    </a:srgbClr>
                  </a:outerShdw>
                </a:effectLst>
                <a:cs typeface="B Nazanin" panose="00000400000000000000" pitchFamily="2" charset="-78"/>
              </a:rPr>
              <a:t>اجرای کنترلهای مهندسی موثر </a:t>
            </a:r>
          </a:p>
          <a:p>
            <a:pPr algn="r" rtl="1"/>
            <a:r>
              <a:rPr lang="fa-IR" sz="3000" b="1" dirty="0">
                <a:solidFill>
                  <a:schemeClr val="tx1"/>
                </a:solidFill>
                <a:effectLst>
                  <a:outerShdw blurRad="38100" dist="38100" dir="2700000" algn="tl">
                    <a:srgbClr val="000000">
                      <a:alpha val="43137"/>
                    </a:srgbClr>
                  </a:outerShdw>
                </a:effectLst>
                <a:cs typeface="B Nazanin" panose="00000400000000000000" pitchFamily="2" charset="-78"/>
              </a:rPr>
              <a:t>انجام پایش هوا </a:t>
            </a:r>
          </a:p>
          <a:p>
            <a:pPr algn="r" rtl="1"/>
            <a:r>
              <a:rPr lang="fa-IR" sz="3000" b="1" dirty="0">
                <a:solidFill>
                  <a:schemeClr val="tx1"/>
                </a:solidFill>
                <a:effectLst>
                  <a:outerShdw blurRad="38100" dist="38100" dir="2700000" algn="tl">
                    <a:srgbClr val="000000">
                      <a:alpha val="43137"/>
                    </a:srgbClr>
                  </a:outerShdw>
                </a:effectLst>
                <a:cs typeface="B Nazanin" panose="00000400000000000000" pitchFamily="2" charset="-78"/>
              </a:rPr>
              <a:t>ارائه آموزش به کارگران </a:t>
            </a:r>
          </a:p>
          <a:p>
            <a:pPr algn="r" rtl="1"/>
            <a:r>
              <a:rPr lang="fa-IR" sz="3000" b="1" dirty="0">
                <a:solidFill>
                  <a:schemeClr val="tx1"/>
                </a:solidFill>
                <a:effectLst>
                  <a:outerShdw blurRad="38100" dist="38100" dir="2700000" algn="tl">
                    <a:srgbClr val="000000">
                      <a:alpha val="43137"/>
                    </a:srgbClr>
                  </a:outerShdw>
                </a:effectLst>
                <a:cs typeface="B Nazanin" panose="00000400000000000000" pitchFamily="2" charset="-78"/>
              </a:rPr>
              <a:t>تدوین برنامه حفاظت از سیستم تنفسی </a:t>
            </a:r>
          </a:p>
          <a:p>
            <a:pPr algn="r" rtl="1"/>
            <a:r>
              <a:rPr lang="fa-IR" sz="3000" b="1" dirty="0">
                <a:solidFill>
                  <a:schemeClr val="tx1"/>
                </a:solidFill>
                <a:effectLst>
                  <a:outerShdw blurRad="38100" dist="38100" dir="2700000" algn="tl">
                    <a:srgbClr val="000000">
                      <a:alpha val="43137"/>
                    </a:srgbClr>
                  </a:outerShdw>
                </a:effectLst>
                <a:cs typeface="B Nazanin" panose="00000400000000000000" pitchFamily="2" charset="-78"/>
              </a:rPr>
              <a:t>فراهم نمودن تجهیزات حفاظت فردی مناسب نظیر: ماسک، دستکش، عینک، پیش بند و ... </a:t>
            </a:r>
          </a:p>
          <a:p>
            <a:pPr algn="r" rtl="1"/>
            <a:r>
              <a:rPr lang="fa-IR" sz="3000" b="1" dirty="0">
                <a:solidFill>
                  <a:schemeClr val="tx1"/>
                </a:solidFill>
                <a:effectLst>
                  <a:outerShdw blurRad="38100" dist="38100" dir="2700000" algn="tl">
                    <a:srgbClr val="000000">
                      <a:alpha val="43137"/>
                    </a:srgbClr>
                  </a:outerShdw>
                </a:effectLst>
                <a:cs typeface="B Nazanin" panose="00000400000000000000" pitchFamily="2" charset="-78"/>
              </a:rPr>
              <a:t>تدوین و اجرای دستورالعمل های کار درست و ایمن </a:t>
            </a:r>
          </a:p>
          <a:p>
            <a:pPr algn="r" rtl="1"/>
            <a:r>
              <a:rPr lang="fa-IR" sz="3000" b="1" dirty="0">
                <a:solidFill>
                  <a:schemeClr val="tx1"/>
                </a:solidFill>
                <a:effectLst>
                  <a:outerShdw blurRad="38100" dist="38100" dir="2700000" algn="tl">
                    <a:srgbClr val="000000">
                      <a:alpha val="43137"/>
                    </a:srgbClr>
                  </a:outerShdw>
                </a:effectLst>
                <a:cs typeface="B Nazanin" panose="00000400000000000000" pitchFamily="2" charset="-78"/>
              </a:rPr>
              <a:t>استقرار دستورالعمل های مربوط به شرایط اضطراری و کمک های اولیه در صورت نیاز </a:t>
            </a:r>
          </a:p>
          <a:p>
            <a:pPr algn="r" rtl="1"/>
            <a:r>
              <a:rPr lang="fa-IR" sz="3000" b="1" dirty="0">
                <a:solidFill>
                  <a:schemeClr val="tx1"/>
                </a:solidFill>
                <a:effectLst>
                  <a:outerShdw blurRad="38100" dist="38100" dir="2700000" algn="tl">
                    <a:srgbClr val="000000">
                      <a:alpha val="43137"/>
                    </a:srgbClr>
                  </a:outerShdw>
                </a:effectLst>
                <a:cs typeface="B Nazanin" panose="00000400000000000000" pitchFamily="2" charset="-78"/>
              </a:rPr>
              <a:t>ارزیابی مجدد ریسک پس از انجام موارد فوق الذکر</a:t>
            </a:r>
            <a:endParaRPr lang="fa-IR" sz="2800" b="1" dirty="0">
              <a:solidFill>
                <a:schemeClr val="tx1"/>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19968635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451513"/>
            <a:ext cx="8826884" cy="623454"/>
          </a:xfrm>
        </p:spPr>
        <p:txBody>
          <a:bodyPr>
            <a:normAutofit fontScale="90000"/>
          </a:bodyPr>
          <a:lstStyle/>
          <a:p>
            <a:pPr algn="ctr"/>
            <a:r>
              <a:rPr lang="fa-IR" b="1" dirty="0">
                <a:solidFill>
                  <a:srgbClr val="CC0066"/>
                </a:solidFill>
                <a:cs typeface="B Titr" panose="00000700000000000000" pitchFamily="2" charset="-78"/>
              </a:rPr>
              <a:t>ادامه- نتیجه گیری ارزیابی ریسک بهداشتی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20</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309717" y="1303336"/>
            <a:ext cx="9851922" cy="5103152"/>
          </a:xfrm>
        </p:spPr>
        <p:txBody>
          <a:bodyPr>
            <a:normAutofit/>
          </a:bodyPr>
          <a:lstStyle/>
          <a:p>
            <a:pPr algn="r" rtl="1"/>
            <a:r>
              <a:rPr lang="fa-IR" sz="3000" b="1" dirty="0">
                <a:solidFill>
                  <a:schemeClr val="accent5">
                    <a:lumMod val="60000"/>
                    <a:lumOff val="40000"/>
                  </a:schemeClr>
                </a:solidFill>
                <a:effectLst>
                  <a:outerShdw blurRad="38100" dist="38100" dir="2700000" algn="tl">
                    <a:srgbClr val="000000">
                      <a:alpha val="43137"/>
                    </a:srgbClr>
                  </a:outerShdw>
                </a:effectLst>
                <a:cs typeface="B Titr" panose="00000700000000000000" pitchFamily="2" charset="-78"/>
              </a:rPr>
              <a:t>ب- مواجهات پوستی</a:t>
            </a:r>
          </a:p>
          <a:p>
            <a:pPr algn="r" rtl="1">
              <a:lnSpc>
                <a:spcPct val="150000"/>
              </a:lnSpc>
            </a:pPr>
            <a:r>
              <a:rPr lang="fa-IR" sz="3000" dirty="0">
                <a:solidFill>
                  <a:schemeClr val="tx1"/>
                </a:solidFill>
                <a:effectLst>
                  <a:outerShdw blurRad="38100" dist="38100" dir="2700000" algn="tl">
                    <a:srgbClr val="000000">
                      <a:alpha val="43137"/>
                    </a:srgbClr>
                  </a:outerShdw>
                </a:effectLst>
                <a:cs typeface="B Nazanin" panose="00000400000000000000" pitchFamily="2" charset="-78"/>
              </a:rPr>
              <a:t>در ارتباط با مواجهات پوستی نیز در صورت </a:t>
            </a:r>
            <a:r>
              <a:rPr lang="fa-IR" sz="3000" b="1" dirty="0">
                <a:solidFill>
                  <a:srgbClr val="FF0066"/>
                </a:solidFill>
                <a:effectLst>
                  <a:outerShdw blurRad="38100" dist="38100" dir="2700000" algn="tl">
                    <a:srgbClr val="000000">
                      <a:alpha val="43137"/>
                    </a:srgbClr>
                  </a:outerShdw>
                </a:effectLst>
                <a:cs typeface="B Nazanin" panose="00000400000000000000" pitchFamily="2" charset="-78"/>
              </a:rPr>
              <a:t>ریسک کم </a:t>
            </a:r>
            <a:r>
              <a:rPr lang="fa-IR" sz="3000" dirty="0">
                <a:solidFill>
                  <a:schemeClr val="tx1"/>
                </a:solidFill>
                <a:effectLst>
                  <a:outerShdw blurRad="38100" dist="38100" dir="2700000" algn="tl">
                    <a:srgbClr val="000000">
                      <a:alpha val="43137"/>
                    </a:srgbClr>
                  </a:outerShdw>
                </a:effectLst>
                <a:cs typeface="B Nazanin" panose="00000400000000000000" pitchFamily="2" charset="-78"/>
              </a:rPr>
              <a:t>(باتوجه به نتایج ارزیابی) امکانات مربوط به رعایت بهداشت فردی بایستی در نظر گرفته شود که شامل: امکانات شست و شوی دست و صورت، پاک کردن سریع پوست از مواد شیمیایی، استفاده نکردن از زینت آلات در حین کار با مواد شیمیایی و محصوات مراقبت</a:t>
            </a:r>
          </a:p>
          <a:p>
            <a:pPr marL="0" indent="0" algn="r" rtl="1">
              <a:lnSpc>
                <a:spcPct val="150000"/>
              </a:lnSpc>
              <a:buNone/>
            </a:pPr>
            <a:r>
              <a:rPr lang="fa-IR" sz="3000" dirty="0">
                <a:solidFill>
                  <a:schemeClr val="tx1"/>
                </a:solidFill>
                <a:effectLst>
                  <a:outerShdw blurRad="38100" dist="38100" dir="2700000" algn="tl">
                    <a:srgbClr val="000000">
                      <a:alpha val="43137"/>
                    </a:srgbClr>
                  </a:outerShdw>
                </a:effectLst>
                <a:cs typeface="B Nazanin" panose="00000400000000000000" pitchFamily="2" charset="-78"/>
              </a:rPr>
              <a:t>پوستی می باشد.</a:t>
            </a:r>
            <a:endParaRPr lang="fa-IR" sz="2800" dirty="0">
              <a:solidFill>
                <a:schemeClr val="tx1"/>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271807892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623454"/>
          </a:xfrm>
        </p:spPr>
        <p:txBody>
          <a:bodyPr>
            <a:normAutofit fontScale="90000"/>
          </a:bodyPr>
          <a:lstStyle/>
          <a:p>
            <a:pPr algn="ctr"/>
            <a:r>
              <a:rPr lang="fa-IR" b="1" dirty="0">
                <a:solidFill>
                  <a:srgbClr val="CC0066"/>
                </a:solidFill>
                <a:cs typeface="B Titr" panose="00000700000000000000" pitchFamily="2" charset="-78"/>
              </a:rPr>
              <a:t>ادامه- نتیجه گیری ارزیابی ریسک بهداشتی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21</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964123"/>
            <a:ext cx="10353367" cy="5554664"/>
          </a:xfrm>
        </p:spPr>
        <p:txBody>
          <a:bodyPr>
            <a:normAutofit fontScale="70000" lnSpcReduction="20000"/>
          </a:bodyPr>
          <a:lstStyle/>
          <a:p>
            <a:pPr algn="r" rtl="1"/>
            <a:r>
              <a:rPr lang="fa-IR" sz="4000" b="1" dirty="0">
                <a:solidFill>
                  <a:schemeClr val="accent5">
                    <a:lumMod val="60000"/>
                    <a:lumOff val="40000"/>
                  </a:schemeClr>
                </a:solidFill>
                <a:effectLst>
                  <a:outerShdw blurRad="38100" dist="38100" dir="2700000" algn="tl">
                    <a:srgbClr val="000000">
                      <a:alpha val="43137"/>
                    </a:srgbClr>
                  </a:outerShdw>
                </a:effectLst>
                <a:cs typeface="B Titr" panose="00000700000000000000" pitchFamily="2" charset="-78"/>
              </a:rPr>
              <a:t>در صورت مواجهه متوسط و بیشتر:</a:t>
            </a:r>
          </a:p>
          <a:p>
            <a:pPr algn="r" rtl="1">
              <a:lnSpc>
                <a:spcPct val="170000"/>
              </a:lnSpc>
            </a:pPr>
            <a:r>
              <a:rPr lang="fa-IR" sz="3200" dirty="0">
                <a:solidFill>
                  <a:schemeClr val="tx1"/>
                </a:solidFill>
                <a:cs typeface="B Nazanin" panose="00000400000000000000" pitchFamily="2" charset="-78"/>
              </a:rPr>
              <a:t>- با توجه به </a:t>
            </a:r>
            <a:r>
              <a:rPr lang="fa-IR" sz="3200" dirty="0">
                <a:solidFill>
                  <a:srgbClr val="FF0066"/>
                </a:solidFill>
                <a:effectLst>
                  <a:outerShdw blurRad="38100" dist="38100" dir="2700000" algn="tl">
                    <a:srgbClr val="000000">
                      <a:alpha val="43137"/>
                    </a:srgbClr>
                  </a:outerShdw>
                </a:effectLst>
                <a:cs typeface="B Nazanin" panose="00000400000000000000" pitchFamily="2" charset="-78"/>
              </a:rPr>
              <a:t>نتایج ارزیابی </a:t>
            </a:r>
            <a:r>
              <a:rPr lang="fa-IR" sz="3200" dirty="0">
                <a:solidFill>
                  <a:schemeClr val="tx1"/>
                </a:solidFill>
                <a:cs typeface="B Nazanin" panose="00000400000000000000" pitchFamily="2" charset="-78"/>
              </a:rPr>
              <a:t>ابتدا جایگزینی با مواد کم خطر، کاهش تماس پوستی با روش جایگزین توصیه می شود. </a:t>
            </a:r>
          </a:p>
          <a:p>
            <a:pPr algn="r" rtl="1">
              <a:lnSpc>
                <a:spcPct val="170000"/>
              </a:lnSpc>
            </a:pPr>
            <a:r>
              <a:rPr lang="fa-IR" sz="3200" dirty="0">
                <a:solidFill>
                  <a:schemeClr val="tx1"/>
                </a:solidFill>
                <a:cs typeface="B Nazanin" panose="00000400000000000000" pitchFamily="2" charset="-78"/>
              </a:rPr>
              <a:t>در صورتیکه این امر امکان پذیر نیست، یک سیستم بسته باید در جایی که عملاً امکان پذیر است فراهم شود.</a:t>
            </a:r>
          </a:p>
          <a:p>
            <a:pPr algn="r" rtl="1">
              <a:lnSpc>
                <a:spcPct val="170000"/>
              </a:lnSpc>
            </a:pPr>
            <a:r>
              <a:rPr lang="fa-IR" sz="3200" dirty="0">
                <a:solidFill>
                  <a:schemeClr val="tx1"/>
                </a:solidFill>
                <a:cs typeface="B Nazanin" panose="00000400000000000000" pitchFamily="2" charset="-78"/>
              </a:rPr>
              <a:t>- در صورتی که اقدامات فوق امکان پذیر نیست، </a:t>
            </a:r>
            <a:r>
              <a:rPr lang="fa-IR" sz="3200" dirty="0">
                <a:solidFill>
                  <a:schemeClr val="accent5">
                    <a:lumMod val="75000"/>
                  </a:schemeClr>
                </a:solidFill>
                <a:cs typeface="B Nazanin" panose="00000400000000000000" pitchFamily="2" charset="-78"/>
              </a:rPr>
              <a:t>کنترل های مهندسی و سازمانی در رتبه بعدی کنترل قرار می گیرند.</a:t>
            </a:r>
          </a:p>
          <a:p>
            <a:pPr algn="r" rtl="1">
              <a:lnSpc>
                <a:spcPct val="170000"/>
              </a:lnSpc>
            </a:pPr>
            <a:r>
              <a:rPr lang="fa-IR" sz="3200" dirty="0">
                <a:solidFill>
                  <a:schemeClr val="tx1"/>
                </a:solidFill>
                <a:cs typeface="B Nazanin" panose="00000400000000000000" pitchFamily="2" charset="-78"/>
              </a:rPr>
              <a:t> </a:t>
            </a:r>
            <a:r>
              <a:rPr lang="fa-IR" sz="3200" b="1" dirty="0">
                <a:solidFill>
                  <a:schemeClr val="accent5">
                    <a:lumMod val="75000"/>
                  </a:schemeClr>
                </a:solidFill>
                <a:effectLst>
                  <a:outerShdw blurRad="38100" dist="38100" dir="2700000" algn="tl">
                    <a:srgbClr val="000000">
                      <a:alpha val="43137"/>
                    </a:srgbClr>
                  </a:outerShdw>
                </a:effectLst>
                <a:cs typeface="B Nazanin" panose="00000400000000000000" pitchFamily="2" charset="-78"/>
              </a:rPr>
              <a:t>کنترل های مهندسی شامل: </a:t>
            </a:r>
            <a:r>
              <a:rPr lang="fa-IR" sz="3200" dirty="0">
                <a:solidFill>
                  <a:schemeClr val="tx1"/>
                </a:solidFill>
                <a:cs typeface="B Nazanin" panose="00000400000000000000" pitchFamily="2" charset="-78"/>
              </a:rPr>
              <a:t>دستگاه هایی که باعث کاهش مواجهه پوستی می شوند و همچنین سیستم تهویه مناسب می باشد.</a:t>
            </a:r>
          </a:p>
          <a:p>
            <a:pPr algn="r" rtl="1">
              <a:lnSpc>
                <a:spcPct val="170000"/>
              </a:lnSpc>
            </a:pPr>
            <a:r>
              <a:rPr lang="fa-IR" sz="3200" dirty="0">
                <a:solidFill>
                  <a:schemeClr val="tx1"/>
                </a:solidFill>
                <a:cs typeface="B Nazanin" panose="00000400000000000000" pitchFamily="2" charset="-78"/>
              </a:rPr>
              <a:t> </a:t>
            </a:r>
            <a:r>
              <a:rPr lang="fa-IR" sz="3200" dirty="0">
                <a:solidFill>
                  <a:schemeClr val="accent5">
                    <a:lumMod val="75000"/>
                  </a:schemeClr>
                </a:solidFill>
                <a:effectLst>
                  <a:outerShdw blurRad="38100" dist="38100" dir="2700000" algn="tl">
                    <a:srgbClr val="000000">
                      <a:alpha val="43137"/>
                    </a:srgbClr>
                  </a:outerShdw>
                </a:effectLst>
                <a:cs typeface="B Nazanin" panose="00000400000000000000" pitchFamily="2" charset="-78"/>
              </a:rPr>
              <a:t>کنترل های سازمانی نیز شامل: </a:t>
            </a:r>
            <a:r>
              <a:rPr lang="fa-IR" sz="3200" dirty="0">
                <a:solidFill>
                  <a:schemeClr val="tx1"/>
                </a:solidFill>
                <a:cs typeface="B Nazanin" panose="00000400000000000000" pitchFamily="2" charset="-78"/>
              </a:rPr>
              <a:t>آموزش، استفاده از دستورالعمل های کاری مناسب و کاهش زمان مواجهه می باشد.</a:t>
            </a:r>
          </a:p>
          <a:p>
            <a:pPr algn="r" rtl="1">
              <a:lnSpc>
                <a:spcPct val="170000"/>
              </a:lnSpc>
            </a:pPr>
            <a:r>
              <a:rPr lang="fa-IR" sz="3200" dirty="0">
                <a:solidFill>
                  <a:schemeClr val="tx1"/>
                </a:solidFill>
                <a:cs typeface="B Nazanin" panose="00000400000000000000" pitchFamily="2" charset="-78"/>
              </a:rPr>
              <a:t>- </a:t>
            </a:r>
            <a:r>
              <a:rPr lang="fa-IR" sz="3200" dirty="0">
                <a:solidFill>
                  <a:schemeClr val="accent5">
                    <a:lumMod val="75000"/>
                  </a:schemeClr>
                </a:solidFill>
                <a:cs typeface="B Nazanin" panose="00000400000000000000" pitchFamily="2" charset="-78"/>
              </a:rPr>
              <a:t>توصیه های بهداشت فردی و استفاده از وسایل حفاظت فردی آخرین اقدام در این زمینه می باشند.</a:t>
            </a:r>
          </a:p>
        </p:txBody>
      </p:sp>
    </p:spTree>
    <p:extLst>
      <p:ext uri="{BB962C8B-B14F-4D97-AF65-F5344CB8AC3E}">
        <p14:creationId xmlns:p14="http://schemas.microsoft.com/office/powerpoint/2010/main" val="275350306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623454"/>
          </a:xfrm>
        </p:spPr>
        <p:txBody>
          <a:bodyPr>
            <a:normAutofit fontScale="90000"/>
          </a:bodyPr>
          <a:lstStyle/>
          <a:p>
            <a:pPr algn="ctr"/>
            <a:r>
              <a:rPr lang="fa-IR" b="1" dirty="0">
                <a:solidFill>
                  <a:srgbClr val="CC0066"/>
                </a:solidFill>
                <a:cs typeface="B Titr" panose="00000700000000000000" pitchFamily="2" charset="-78"/>
              </a:rPr>
              <a:t>ادامه- نتیجه گیری ارزیابی ریسک بهداشتی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22</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964123"/>
            <a:ext cx="9807677" cy="5665508"/>
          </a:xfrm>
        </p:spPr>
        <p:txBody>
          <a:bodyPr>
            <a:normAutofit fontScale="92500" lnSpcReduction="10000"/>
          </a:bodyPr>
          <a:lstStyle/>
          <a:p>
            <a:pPr algn="r" rtl="1"/>
            <a:r>
              <a:rPr lang="fa-IR" sz="3000" b="1" dirty="0">
                <a:solidFill>
                  <a:schemeClr val="accent5">
                    <a:lumMod val="60000"/>
                    <a:lumOff val="40000"/>
                  </a:schemeClr>
                </a:solidFill>
                <a:effectLst>
                  <a:outerShdw blurRad="38100" dist="38100" dir="2700000" algn="tl">
                    <a:srgbClr val="000000">
                      <a:alpha val="43137"/>
                    </a:srgbClr>
                  </a:outerShdw>
                </a:effectLst>
                <a:cs typeface="B Titr" panose="00000700000000000000" pitchFamily="2" charset="-78"/>
              </a:rPr>
              <a:t>6- ثبت ارزیابی</a:t>
            </a:r>
          </a:p>
          <a:p>
            <a:pPr algn="r" rtl="1"/>
            <a:r>
              <a:rPr lang="fa-IR" sz="3000" dirty="0">
                <a:solidFill>
                  <a:schemeClr val="tx1"/>
                </a:solidFill>
                <a:cs typeface="B Nazanin" panose="00000400000000000000" pitchFamily="2" charset="-78"/>
              </a:rPr>
              <a:t>نام تیم ارزیابی</a:t>
            </a:r>
          </a:p>
          <a:p>
            <a:pPr algn="r" rtl="1"/>
            <a:r>
              <a:rPr lang="fa-IR" sz="3000" dirty="0">
                <a:solidFill>
                  <a:schemeClr val="tx1"/>
                </a:solidFill>
                <a:cs typeface="B Nazanin" panose="00000400000000000000" pitchFamily="2" charset="-78"/>
              </a:rPr>
              <a:t>شرح فعالیت واحد کاری</a:t>
            </a:r>
          </a:p>
          <a:p>
            <a:pPr algn="r" rtl="1"/>
            <a:r>
              <a:rPr lang="fa-IR" sz="3000" dirty="0">
                <a:solidFill>
                  <a:schemeClr val="tx1"/>
                </a:solidFill>
                <a:cs typeface="B Nazanin" panose="00000400000000000000" pitchFamily="2" charset="-78"/>
              </a:rPr>
              <a:t>نام و نام خانوادگی شاغلین درگیر:</a:t>
            </a:r>
          </a:p>
          <a:p>
            <a:pPr algn="r" rtl="1"/>
            <a:r>
              <a:rPr lang="fa-IR" sz="3000" dirty="0">
                <a:solidFill>
                  <a:schemeClr val="tx1"/>
                </a:solidFill>
                <a:cs typeface="B Nazanin" panose="00000400000000000000" pitchFamily="2" charset="-78"/>
              </a:rPr>
              <a:t>لیستی از مواد خطرناک مورد استفاده یا تولید شده در آن ناحیه کاری و اشاره به وجود یا عدم وجود برگه اطاعات ایمنی مواد شیمیایی (</a:t>
            </a:r>
            <a:r>
              <a:rPr lang="en-US" sz="3000" dirty="0">
                <a:solidFill>
                  <a:schemeClr val="tx1"/>
                </a:solidFill>
                <a:latin typeface="Times New Roman" panose="02020603050405020304" pitchFamily="18" charset="0"/>
                <a:cs typeface="Times New Roman" panose="02020603050405020304" pitchFamily="18" charset="0"/>
              </a:rPr>
              <a:t>SDS</a:t>
            </a:r>
            <a:r>
              <a:rPr lang="fa-IR" sz="3000" dirty="0">
                <a:solidFill>
                  <a:schemeClr val="tx1"/>
                </a:solidFill>
                <a:cs typeface="B Nazanin" panose="00000400000000000000" pitchFamily="2" charset="-78"/>
              </a:rPr>
              <a:t>)</a:t>
            </a:r>
          </a:p>
          <a:p>
            <a:pPr algn="r" rtl="1"/>
            <a:r>
              <a:rPr lang="fa-IR" sz="3000" dirty="0">
                <a:solidFill>
                  <a:schemeClr val="tx1"/>
                </a:solidFill>
                <a:cs typeface="B Nazanin" panose="00000400000000000000" pitchFamily="2" charset="-78"/>
              </a:rPr>
              <a:t> اطاعاتی مربوط به خطر</a:t>
            </a:r>
          </a:p>
          <a:p>
            <a:pPr algn="r" rtl="1"/>
            <a:r>
              <a:rPr lang="fa-IR" sz="3000" dirty="0">
                <a:solidFill>
                  <a:schemeClr val="tx1"/>
                </a:solidFill>
                <a:cs typeface="B Nazanin" panose="00000400000000000000" pitchFamily="2" charset="-78"/>
              </a:rPr>
              <a:t> خلاصه ای از فرایند</a:t>
            </a:r>
          </a:p>
          <a:p>
            <a:pPr algn="r" rtl="1"/>
            <a:r>
              <a:rPr lang="fa-IR" sz="3000" dirty="0">
                <a:solidFill>
                  <a:schemeClr val="tx1"/>
                </a:solidFill>
                <a:cs typeface="B Nazanin" panose="00000400000000000000" pitchFamily="2" charset="-78"/>
              </a:rPr>
              <a:t> نتیجه گیری در مورد ریسک ها</a:t>
            </a:r>
          </a:p>
          <a:p>
            <a:pPr algn="r" rtl="1"/>
            <a:r>
              <a:rPr lang="fa-IR" sz="3000" dirty="0">
                <a:solidFill>
                  <a:schemeClr val="tx1"/>
                </a:solidFill>
                <a:cs typeface="B Nazanin" panose="00000400000000000000" pitchFamily="2" charset="-78"/>
              </a:rPr>
              <a:t> امضاء، تاریخ (برای تیم ارزیابی)</a:t>
            </a:r>
          </a:p>
          <a:p>
            <a:pPr algn="r" rtl="1"/>
            <a:r>
              <a:rPr lang="fa-IR" sz="3000" dirty="0">
                <a:solidFill>
                  <a:schemeClr val="tx1"/>
                </a:solidFill>
                <a:cs typeface="B Nazanin" panose="00000400000000000000" pitchFamily="2" charset="-78"/>
              </a:rPr>
              <a:t> امضاء، تاریخ و پذیرش ارزیابی توسط کارفرما</a:t>
            </a:r>
            <a:endParaRPr lang="fa-IR" sz="3200" dirty="0">
              <a:solidFill>
                <a:schemeClr val="tx1"/>
              </a:solidFill>
              <a:cs typeface="B Nazanin" panose="00000400000000000000" pitchFamily="2" charset="-78"/>
            </a:endParaRPr>
          </a:p>
        </p:txBody>
      </p:sp>
    </p:spTree>
    <p:extLst>
      <p:ext uri="{BB962C8B-B14F-4D97-AF65-F5344CB8AC3E}">
        <p14:creationId xmlns:p14="http://schemas.microsoft.com/office/powerpoint/2010/main" val="41036831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623454"/>
          </a:xfrm>
        </p:spPr>
        <p:txBody>
          <a:bodyPr>
            <a:normAutofit fontScale="90000"/>
          </a:bodyPr>
          <a:lstStyle/>
          <a:p>
            <a:pPr algn="ctr"/>
            <a:r>
              <a:rPr lang="fa-IR" b="1" dirty="0">
                <a:solidFill>
                  <a:srgbClr val="CC0066"/>
                </a:solidFill>
                <a:cs typeface="B Titr" panose="00000700000000000000" pitchFamily="2" charset="-78"/>
              </a:rPr>
              <a:t>ادامه- نتیجه گیری ارزیابی ریسک بهداشتی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23</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964123"/>
            <a:ext cx="9807677" cy="5665508"/>
          </a:xfrm>
        </p:spPr>
        <p:txBody>
          <a:bodyPr>
            <a:normAutofit/>
          </a:bodyPr>
          <a:lstStyle/>
          <a:p>
            <a:pPr algn="r" rtl="1"/>
            <a:r>
              <a:rPr lang="fa-IR" sz="3000" b="1" dirty="0">
                <a:solidFill>
                  <a:schemeClr val="accent5">
                    <a:lumMod val="60000"/>
                    <a:lumOff val="40000"/>
                  </a:schemeClr>
                </a:solidFill>
                <a:effectLst>
                  <a:outerShdw blurRad="38100" dist="38100" dir="2700000" algn="tl">
                    <a:srgbClr val="000000">
                      <a:alpha val="43137"/>
                    </a:srgbClr>
                  </a:outerShdw>
                </a:effectLst>
                <a:cs typeface="B Titr" panose="00000700000000000000" pitchFamily="2" charset="-78"/>
              </a:rPr>
              <a:t>7- بازبینی ارزیابی</a:t>
            </a:r>
          </a:p>
          <a:p>
            <a:pPr algn="r" rtl="1"/>
            <a:r>
              <a:rPr lang="fa-IR" sz="3000" dirty="0">
                <a:solidFill>
                  <a:schemeClr val="tx1"/>
                </a:solidFill>
                <a:cs typeface="B Nazanin" panose="00000400000000000000" pitchFamily="2" charset="-78"/>
              </a:rPr>
              <a:t> تغییرات مهمی در میزان تولید، مواد، فرایند یا اقدامات کنترلی (مدیریت تغییر) پدید آمده است.</a:t>
            </a:r>
          </a:p>
          <a:p>
            <a:pPr algn="r" rtl="1"/>
            <a:r>
              <a:rPr lang="fa-IR" sz="3000" dirty="0">
                <a:solidFill>
                  <a:schemeClr val="tx1"/>
                </a:solidFill>
                <a:cs typeface="B Nazanin" panose="00000400000000000000" pitchFamily="2" charset="-78"/>
              </a:rPr>
              <a:t> بیماریهای ناشی از کار ناشی از مواجهه با مواد شیمیایی گزارش می شود.</a:t>
            </a:r>
          </a:p>
          <a:p>
            <a:pPr algn="r" rtl="1"/>
            <a:r>
              <a:rPr lang="fa-IR" sz="3000" dirty="0">
                <a:solidFill>
                  <a:schemeClr val="tx1"/>
                </a:solidFill>
                <a:cs typeface="B Nazanin" panose="00000400000000000000" pitchFamily="2" charset="-78"/>
              </a:rPr>
              <a:t>حوادث یا شبه حادثه هایی رخ می دهد که ممکن است ناشی از کنترل ناکافی بوده باشند.</a:t>
            </a:r>
          </a:p>
          <a:p>
            <a:pPr algn="r" rtl="1"/>
            <a:r>
              <a:rPr lang="fa-IR" sz="3000" dirty="0">
                <a:solidFill>
                  <a:schemeClr val="tx1"/>
                </a:solidFill>
                <a:cs typeface="B Nazanin" panose="00000400000000000000" pitchFamily="2" charset="-78"/>
              </a:rPr>
              <a:t>پایش یا غربالگری از سلامت افراد، افت کنترل را نشان می دهد.</a:t>
            </a:r>
          </a:p>
          <a:p>
            <a:pPr algn="r" rtl="1"/>
            <a:r>
              <a:rPr lang="fa-IR" sz="3000" dirty="0">
                <a:solidFill>
                  <a:schemeClr val="tx1"/>
                </a:solidFill>
                <a:cs typeface="B Nazanin" panose="00000400000000000000" pitchFamily="2" charset="-78"/>
              </a:rPr>
              <a:t> مدرک جدیدی در مورد خطرات مواد شیمیایی در نتیجه بازبینی استانداردها، تغییر در مقدار حدود مجاز مواجهه یا هر ویژگی از مواد شیمیایی وجود دارد؟</a:t>
            </a:r>
          </a:p>
          <a:p>
            <a:pPr algn="r" rtl="1"/>
            <a:r>
              <a:rPr lang="fa-IR" sz="3000" dirty="0">
                <a:solidFill>
                  <a:schemeClr val="tx1"/>
                </a:solidFill>
                <a:cs typeface="B Nazanin" panose="00000400000000000000" pitchFamily="2" charset="-78"/>
              </a:rPr>
              <a:t>- تکنولوژی های کنترلی جدید یا ارتقاء یافته به کار برده می شود.</a:t>
            </a:r>
            <a:endParaRPr lang="fa-IR" sz="3200" dirty="0">
              <a:solidFill>
                <a:schemeClr val="tx1"/>
              </a:solidFill>
              <a:cs typeface="B Nazanin" panose="00000400000000000000" pitchFamily="2" charset="-78"/>
            </a:endParaRPr>
          </a:p>
        </p:txBody>
      </p:sp>
    </p:spTree>
    <p:extLst>
      <p:ext uri="{BB962C8B-B14F-4D97-AF65-F5344CB8AC3E}">
        <p14:creationId xmlns:p14="http://schemas.microsoft.com/office/powerpoint/2010/main" val="61363670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1039992"/>
          </a:xfrm>
        </p:spPr>
        <p:txBody>
          <a:bodyPr>
            <a:normAutofit fontScale="90000"/>
          </a:bodyPr>
          <a:lstStyle/>
          <a:p>
            <a:pPr algn="ctr"/>
            <a:r>
              <a:rPr lang="fa-IR" sz="3200" b="1" dirty="0">
                <a:solidFill>
                  <a:srgbClr val="CC0066"/>
                </a:solidFill>
                <a:cs typeface="B Titr" panose="00000700000000000000" pitchFamily="2" charset="-78"/>
              </a:rPr>
              <a:t>نقش کارفرمایان، کارگران و بازرسان </a:t>
            </a:r>
            <a:r>
              <a:rPr lang="fa-IR" sz="3200" b="1" dirty="0">
                <a:solidFill>
                  <a:schemeClr val="accent2">
                    <a:lumMod val="50000"/>
                  </a:schemeClr>
                </a:solidFill>
                <a:cs typeface="B Titr" panose="00000700000000000000" pitchFamily="2" charset="-78"/>
              </a:rPr>
              <a:t>جهت ارزیابی ریسک و کنترل </a:t>
            </a:r>
            <a:r>
              <a:rPr lang="fa-IR" sz="3200" b="1" dirty="0">
                <a:solidFill>
                  <a:schemeClr val="tx1"/>
                </a:solidFill>
                <a:cs typeface="B Titr" panose="00000700000000000000" pitchFamily="2" charset="-78"/>
              </a:rPr>
              <a:t>عوامل زیان آور شیمیایی محیط کا ر</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24</a:t>
            </a:fld>
            <a:endParaRPr lang="en-US" dirty="0"/>
          </a:p>
        </p:txBody>
      </p:sp>
      <p:pic>
        <p:nvPicPr>
          <p:cNvPr id="8" name="Content Placeholder 7">
            <a:extLst>
              <a:ext uri="{FF2B5EF4-FFF2-40B4-BE49-F238E27FC236}">
                <a16:creationId xmlns:a16="http://schemas.microsoft.com/office/drawing/2014/main" id="{2D0C3101-FFDB-BA63-43A1-90B826EE1C70}"/>
              </a:ext>
            </a:extLst>
          </p:cNvPr>
          <p:cNvPicPr>
            <a:picLocks noGrp="1" noChangeAspect="1"/>
          </p:cNvPicPr>
          <p:nvPr>
            <p:ph idx="1"/>
          </p:nvPr>
        </p:nvPicPr>
        <p:blipFill>
          <a:blip r:embed="rId3"/>
          <a:stretch>
            <a:fillRect/>
          </a:stretch>
        </p:blipFill>
        <p:spPr>
          <a:xfrm>
            <a:off x="1482129" y="1983607"/>
            <a:ext cx="7450203" cy="3881437"/>
          </a:xfrm>
          <a:prstGeom prst="rect">
            <a:avLst/>
          </a:prstGeom>
        </p:spPr>
      </p:pic>
    </p:spTree>
    <p:extLst>
      <p:ext uri="{BB962C8B-B14F-4D97-AF65-F5344CB8AC3E}">
        <p14:creationId xmlns:p14="http://schemas.microsoft.com/office/powerpoint/2010/main" val="134190153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1039992"/>
          </a:xfrm>
        </p:spPr>
        <p:txBody>
          <a:bodyPr>
            <a:normAutofit/>
          </a:bodyPr>
          <a:lstStyle/>
          <a:p>
            <a:pPr algn="ctr"/>
            <a:r>
              <a:rPr lang="fa-IR" sz="3200" b="1" dirty="0">
                <a:solidFill>
                  <a:srgbClr val="CC0066"/>
                </a:solidFill>
                <a:cs typeface="B Titr" panose="00000700000000000000" pitchFamily="2" charset="-78"/>
              </a:rPr>
              <a:t>نقش کارفرمایان</a:t>
            </a:r>
            <a:endParaRPr lang="fa-IR" sz="32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25</a:t>
            </a:fld>
            <a:endParaRPr lang="en-US" dirty="0"/>
          </a:p>
        </p:txBody>
      </p:sp>
      <p:pic>
        <p:nvPicPr>
          <p:cNvPr id="3" name="Content Placeholder 2">
            <a:extLst>
              <a:ext uri="{FF2B5EF4-FFF2-40B4-BE49-F238E27FC236}">
                <a16:creationId xmlns:a16="http://schemas.microsoft.com/office/drawing/2014/main" id="{8A7B97B1-17C6-4782-F42C-BE53C73BE11F}"/>
              </a:ext>
            </a:extLst>
          </p:cNvPr>
          <p:cNvPicPr>
            <a:picLocks noGrp="1" noChangeAspect="1"/>
          </p:cNvPicPr>
          <p:nvPr>
            <p:ph idx="1"/>
          </p:nvPr>
        </p:nvPicPr>
        <p:blipFill>
          <a:blip r:embed="rId3"/>
          <a:stretch>
            <a:fillRect/>
          </a:stretch>
        </p:blipFill>
        <p:spPr>
          <a:xfrm>
            <a:off x="1232462" y="1268361"/>
            <a:ext cx="8373913" cy="5589587"/>
          </a:xfrm>
          <a:prstGeom prst="rect">
            <a:avLst/>
          </a:prstGeom>
        </p:spPr>
      </p:pic>
    </p:spTree>
    <p:extLst>
      <p:ext uri="{BB962C8B-B14F-4D97-AF65-F5344CB8AC3E}">
        <p14:creationId xmlns:p14="http://schemas.microsoft.com/office/powerpoint/2010/main" val="184172668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1039992"/>
          </a:xfrm>
        </p:spPr>
        <p:txBody>
          <a:bodyPr>
            <a:normAutofit/>
          </a:bodyPr>
          <a:lstStyle/>
          <a:p>
            <a:pPr algn="ctr"/>
            <a:r>
              <a:rPr lang="fa-IR" sz="3200" b="1" dirty="0">
                <a:solidFill>
                  <a:srgbClr val="CC0066"/>
                </a:solidFill>
                <a:cs typeface="B Titr" panose="00000700000000000000" pitchFamily="2" charset="-78"/>
              </a:rPr>
              <a:t>نقش کارفرمایان</a:t>
            </a:r>
            <a:endParaRPr lang="fa-IR" sz="32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26</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221226" y="1268360"/>
            <a:ext cx="9807677" cy="5589639"/>
          </a:xfrm>
        </p:spPr>
        <p:txBody>
          <a:bodyPr>
            <a:normAutofit fontScale="25000" lnSpcReduction="20000"/>
          </a:bodyPr>
          <a:lstStyle/>
          <a:p>
            <a:pPr algn="just" rtl="1">
              <a:lnSpc>
                <a:spcPct val="170000"/>
              </a:lnSpc>
            </a:pPr>
            <a:r>
              <a:rPr lang="fa-IR" sz="8000" b="1" dirty="0">
                <a:solidFill>
                  <a:schemeClr val="tx1"/>
                </a:solidFill>
                <a:cs typeface="B Nazanin" panose="00000400000000000000" pitchFamily="2" charset="-78"/>
              </a:rPr>
              <a:t>بر اساس </a:t>
            </a:r>
            <a:r>
              <a:rPr lang="fa-IR" sz="8000" b="1" dirty="0">
                <a:solidFill>
                  <a:srgbClr val="FF0066"/>
                </a:solidFill>
                <a:cs typeface="B Nazanin" panose="00000400000000000000" pitchFamily="2" charset="-78"/>
              </a:rPr>
              <a:t>ماده 95 قانون کار</a:t>
            </a:r>
            <a:r>
              <a:rPr lang="fa-IR" sz="8000" b="1" dirty="0">
                <a:solidFill>
                  <a:schemeClr val="tx1"/>
                </a:solidFill>
                <a:cs typeface="B Nazanin" panose="00000400000000000000" pitchFamily="2" charset="-78"/>
              </a:rPr>
              <a:t>، مسئولیت اجرای مقررات و ضوابط بهداشت کار بر عهده کارفرما یا مسئولین واحدهای ذکر شده در </a:t>
            </a:r>
            <a:r>
              <a:rPr lang="fa-IR" sz="8000" b="1" dirty="0">
                <a:solidFill>
                  <a:srgbClr val="FF0066"/>
                </a:solidFill>
                <a:cs typeface="B Nazanin" panose="00000400000000000000" pitchFamily="2" charset="-78"/>
              </a:rPr>
              <a:t>ماده 85 قانون کار </a:t>
            </a:r>
            <a:r>
              <a:rPr lang="fa-IR" sz="8000" b="1" dirty="0">
                <a:solidFill>
                  <a:schemeClr val="tx1"/>
                </a:solidFill>
                <a:cs typeface="B Nazanin" panose="00000400000000000000" pitchFamily="2" charset="-78"/>
              </a:rPr>
              <a:t>خواهد بود. هر گاه بر اثر عدم رعایت مقررات مذکور از سوی کارفرما یا مسئولین واحد، حادثه ای رخ دهد شخص کارفرما یا مسئول مذکور از نظر کیفری و حقوقی و نیز مجازات های مندرج در قانون کار مسئول می باشد.</a:t>
            </a:r>
          </a:p>
          <a:p>
            <a:pPr algn="just" rtl="1">
              <a:lnSpc>
                <a:spcPct val="170000"/>
              </a:lnSpc>
            </a:pPr>
            <a:r>
              <a:rPr lang="fa-IR" sz="8000" b="1" dirty="0">
                <a:solidFill>
                  <a:schemeClr val="tx1"/>
                </a:solidFill>
                <a:cs typeface="B Nazanin" panose="00000400000000000000" pitchFamily="2" charset="-78"/>
              </a:rPr>
              <a:t>در کلیه کارگاهها /واحدهای شغلی </a:t>
            </a:r>
            <a:r>
              <a:rPr lang="fa-IR" sz="8000" b="1" dirty="0">
                <a:solidFill>
                  <a:srgbClr val="FF0066"/>
                </a:solidFill>
                <a:cs typeface="B Nazanin" panose="00000400000000000000" pitchFamily="2" charset="-78"/>
              </a:rPr>
              <a:t>دارای عوامل زیان آور شیمیایی </a:t>
            </a:r>
            <a:r>
              <a:rPr lang="fa-IR" sz="8000" b="1" dirty="0">
                <a:solidFill>
                  <a:schemeClr val="tx1"/>
                </a:solidFill>
                <a:cs typeface="B Nazanin" panose="00000400000000000000" pitchFamily="2" charset="-78"/>
              </a:rPr>
              <a:t>که شاغلین آنها در معرض مواجهه با آلاینده های شیمیایی هستند </a:t>
            </a:r>
            <a:r>
              <a:rPr lang="fa-IR" sz="8000" b="1" dirty="0">
                <a:solidFill>
                  <a:srgbClr val="FF0066"/>
                </a:solidFill>
                <a:cs typeface="B Nazanin" panose="00000400000000000000" pitchFamily="2" charset="-78"/>
              </a:rPr>
              <a:t>کارفرما باید اقدامات زیر </a:t>
            </a:r>
            <a:r>
              <a:rPr lang="fa-IR" sz="8000" b="1" dirty="0">
                <a:solidFill>
                  <a:schemeClr val="tx1"/>
                </a:solidFill>
                <a:cs typeface="B Nazanin" panose="00000400000000000000" pitchFamily="2" charset="-78"/>
              </a:rPr>
              <a:t>را از طریق اشخاص حقیقی و حقوقی ارائه دهنده خدمات بهداشت حرفه ای دارای مجوز از معاونت بهداشت مربوطه نظیر شرکت های خصوصی ارائه دهنده خدمات بهداشت حرفه ای به عمل آورده و بر همین اساس بازرسان بهداشت حرفه ای نیز باید نظارت ها و پیگیری های لازم  را هنگام بازرسی از اینگونه کارگاه ها، به عمل آورند.</a:t>
            </a:r>
          </a:p>
        </p:txBody>
      </p:sp>
    </p:spTree>
    <p:extLst>
      <p:ext uri="{BB962C8B-B14F-4D97-AF65-F5344CB8AC3E}">
        <p14:creationId xmlns:p14="http://schemas.microsoft.com/office/powerpoint/2010/main" val="82903737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1039992"/>
          </a:xfrm>
        </p:spPr>
        <p:txBody>
          <a:bodyPr>
            <a:normAutofit/>
          </a:bodyPr>
          <a:lstStyle/>
          <a:p>
            <a:pPr algn="ctr"/>
            <a:r>
              <a:rPr lang="fa-IR" sz="2800" b="1" dirty="0">
                <a:solidFill>
                  <a:srgbClr val="CC0066"/>
                </a:solidFill>
                <a:cs typeface="B Titr" panose="00000700000000000000" pitchFamily="2" charset="-78"/>
              </a:rPr>
              <a:t>ادامه- نقش کارفرمایان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27</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9807677" cy="5589638"/>
          </a:xfrm>
        </p:spPr>
        <p:txBody>
          <a:bodyPr>
            <a:normAutofit fontScale="25000" lnSpcReduction="20000"/>
          </a:bodyPr>
          <a:lstStyle/>
          <a:p>
            <a:pPr algn="r" rtl="1"/>
            <a:r>
              <a:rPr lang="fa-IR" sz="9600" b="1" dirty="0">
                <a:solidFill>
                  <a:srgbClr val="FF0066"/>
                </a:solidFill>
                <a:effectLst>
                  <a:outerShdw blurRad="38100" dist="38100" dir="2700000" algn="tl">
                    <a:srgbClr val="000000">
                      <a:alpha val="43137"/>
                    </a:srgbClr>
                  </a:outerShdw>
                </a:effectLst>
                <a:cs typeface="B Titr" panose="00000700000000000000" pitchFamily="2" charset="-78"/>
              </a:rPr>
              <a:t>اقداماتی که باید توسط  کارفرمایان  انجام شود :</a:t>
            </a:r>
          </a:p>
          <a:p>
            <a:pPr algn="r" rtl="1">
              <a:lnSpc>
                <a:spcPct val="170000"/>
              </a:lnSpc>
            </a:pPr>
            <a:r>
              <a:rPr lang="fa-IR" sz="7200" b="1" dirty="0">
                <a:solidFill>
                  <a:schemeClr val="tx1"/>
                </a:solidFill>
                <a:effectLst>
                  <a:outerShdw blurRad="38100" dist="38100" dir="2700000" algn="tl">
                    <a:srgbClr val="000000">
                      <a:alpha val="43137"/>
                    </a:srgbClr>
                  </a:outerShdw>
                </a:effectLst>
                <a:cs typeface="B Nazanin" panose="00000400000000000000" pitchFamily="2" charset="-78"/>
              </a:rPr>
              <a:t>1. انجام ارزیابی ریسک بهداشتی از کارگاه های دارای عوامل زیان آور شیمیایی</a:t>
            </a:r>
          </a:p>
          <a:p>
            <a:pPr algn="r" rtl="1">
              <a:lnSpc>
                <a:spcPct val="170000"/>
              </a:lnSpc>
            </a:pPr>
            <a:r>
              <a:rPr lang="fa-IR" sz="7200" b="1" dirty="0">
                <a:solidFill>
                  <a:schemeClr val="tx1"/>
                </a:solidFill>
                <a:effectLst>
                  <a:outerShdw blurRad="38100" dist="38100" dir="2700000" algn="tl">
                    <a:srgbClr val="000000">
                      <a:alpha val="43137"/>
                    </a:srgbClr>
                  </a:outerShdw>
                </a:effectLst>
                <a:cs typeface="B Nazanin" panose="00000400000000000000" pitchFamily="2" charset="-78"/>
              </a:rPr>
              <a:t>2. نمونه برداری هوا و پایش فردی برای افرادی که بیشترین مواجهه را دارند حسب سطح ریسک و اقدام اصلاحی مربوطه</a:t>
            </a:r>
          </a:p>
          <a:p>
            <a:pPr algn="r" rtl="1">
              <a:lnSpc>
                <a:spcPct val="170000"/>
              </a:lnSpc>
            </a:pPr>
            <a:r>
              <a:rPr lang="fa-IR" sz="7200" b="1" dirty="0">
                <a:solidFill>
                  <a:schemeClr val="tx1"/>
                </a:solidFill>
                <a:effectLst>
                  <a:outerShdw blurRad="38100" dist="38100" dir="2700000" algn="tl">
                    <a:srgbClr val="000000">
                      <a:alpha val="43137"/>
                    </a:srgbClr>
                  </a:outerShdw>
                </a:effectLst>
                <a:cs typeface="B Nazanin" panose="00000400000000000000" pitchFamily="2" charset="-78"/>
              </a:rPr>
              <a:t>3. مقایسه نتایج بدست آمده از نمونه برداری از افراد با بیشترین مواجهه با عوامل زیان آور شیمیایی با حدود</a:t>
            </a:r>
          </a:p>
          <a:p>
            <a:pPr marL="0" indent="0" algn="r" rtl="1">
              <a:lnSpc>
                <a:spcPct val="170000"/>
              </a:lnSpc>
              <a:buNone/>
            </a:pPr>
            <a:r>
              <a:rPr lang="fa-IR" sz="7200" b="1" dirty="0">
                <a:solidFill>
                  <a:schemeClr val="tx1"/>
                </a:solidFill>
                <a:effectLst>
                  <a:outerShdw blurRad="38100" dist="38100" dir="2700000" algn="tl">
                    <a:srgbClr val="000000">
                      <a:alpha val="43137"/>
                    </a:srgbClr>
                  </a:outerShdw>
                </a:effectLst>
                <a:cs typeface="B Nazanin" panose="00000400000000000000" pitchFamily="2" charset="-78"/>
              </a:rPr>
              <a:t>مجاز مواجهه شغلی</a:t>
            </a:r>
          </a:p>
          <a:p>
            <a:pPr algn="r" rtl="1">
              <a:lnSpc>
                <a:spcPct val="170000"/>
              </a:lnSpc>
            </a:pPr>
            <a:r>
              <a:rPr lang="fa-IR" sz="7200" b="1" dirty="0">
                <a:solidFill>
                  <a:schemeClr val="tx1"/>
                </a:solidFill>
                <a:effectLst>
                  <a:outerShdw blurRad="38100" dist="38100" dir="2700000" algn="tl">
                    <a:srgbClr val="000000">
                      <a:alpha val="43137"/>
                    </a:srgbClr>
                  </a:outerShdw>
                </a:effectLst>
                <a:cs typeface="B Nazanin" panose="00000400000000000000" pitchFamily="2" charset="-78"/>
              </a:rPr>
              <a:t>4. در صورت وجود شاغلین با مواجهه بیش از حد مجاز، مواجهه شغلی باید اقدامات کنترلی موثر و کارآمد با رویکرد </a:t>
            </a:r>
          </a:p>
          <a:p>
            <a:pPr algn="r" rtl="1">
              <a:lnSpc>
                <a:spcPct val="170000"/>
              </a:lnSpc>
            </a:pPr>
            <a:r>
              <a:rPr lang="fa-IR" sz="7200" b="1" dirty="0">
                <a:solidFill>
                  <a:schemeClr val="tx1"/>
                </a:solidFill>
                <a:effectLst>
                  <a:outerShdw blurRad="38100" dist="38100" dir="2700000" algn="tl">
                    <a:srgbClr val="000000">
                      <a:alpha val="43137"/>
                    </a:srgbClr>
                  </a:outerShdw>
                </a:effectLst>
                <a:cs typeface="B Nazanin" panose="00000400000000000000" pitchFamily="2" charset="-78"/>
              </a:rPr>
              <a:t>هزینه اثر بخشی بر اساس تکنیک های سلسله مراتب کنترلی به عمل آید.</a:t>
            </a:r>
          </a:p>
          <a:p>
            <a:pPr algn="r" rtl="1">
              <a:lnSpc>
                <a:spcPct val="170000"/>
              </a:lnSpc>
            </a:pPr>
            <a:r>
              <a:rPr lang="fa-IR" sz="7200" b="1" dirty="0">
                <a:solidFill>
                  <a:schemeClr val="tx1"/>
                </a:solidFill>
                <a:effectLst>
                  <a:outerShdw blurRad="38100" dist="38100" dir="2700000" algn="tl">
                    <a:srgbClr val="000000">
                      <a:alpha val="43137"/>
                    </a:srgbClr>
                  </a:outerShdw>
                </a:effectLst>
                <a:cs typeface="B Nazanin" panose="00000400000000000000" pitchFamily="2" charset="-78"/>
              </a:rPr>
              <a:t>5. در صورت مبادرت کارفرما به اقدامات کنترلی باید </a:t>
            </a:r>
            <a:r>
              <a:rPr lang="fa-IR" sz="7200" b="1" dirty="0">
                <a:solidFill>
                  <a:srgbClr val="FF0066"/>
                </a:solidFill>
                <a:effectLst>
                  <a:outerShdw blurRad="38100" dist="38100" dir="2700000" algn="tl">
                    <a:srgbClr val="000000">
                      <a:alpha val="43137"/>
                    </a:srgbClr>
                  </a:outerShdw>
                </a:effectLst>
                <a:cs typeface="B Nazanin" panose="00000400000000000000" pitchFamily="2" charset="-78"/>
              </a:rPr>
              <a:t>اندازه گیری مجدد برای ارزیابی کیفیت اقدامات کنترلی </a:t>
            </a:r>
            <a:r>
              <a:rPr lang="fa-IR" sz="7200" b="1" dirty="0">
                <a:solidFill>
                  <a:schemeClr val="tx1"/>
                </a:solidFill>
                <a:effectLst>
                  <a:outerShdw blurRad="38100" dist="38100" dir="2700000" algn="tl">
                    <a:srgbClr val="000000">
                      <a:alpha val="43137"/>
                    </a:srgbClr>
                  </a:outerShdw>
                </a:effectLst>
                <a:cs typeface="B Nazanin" panose="00000400000000000000" pitchFamily="2" charset="-78"/>
              </a:rPr>
              <a:t>به عمل آید.</a:t>
            </a:r>
          </a:p>
          <a:p>
            <a:pPr algn="r" rtl="1">
              <a:lnSpc>
                <a:spcPct val="120000"/>
              </a:lnSpc>
            </a:pPr>
            <a:r>
              <a:rPr lang="fa-IR" sz="7200" b="1" dirty="0">
                <a:solidFill>
                  <a:schemeClr val="tx1"/>
                </a:solidFill>
                <a:effectLst>
                  <a:outerShdw blurRad="38100" dist="38100" dir="2700000" algn="tl">
                    <a:srgbClr val="000000">
                      <a:alpha val="43137"/>
                    </a:srgbClr>
                  </a:outerShdw>
                </a:effectLst>
                <a:cs typeface="B Nazanin" panose="00000400000000000000" pitchFamily="2" charset="-78"/>
              </a:rPr>
              <a:t>6. کارفرما موظف است شاغلین و کارکنانی که در معرض بیش از 70 درصد مقادیر حد مجاز مواجهه با آلاینده های شیمیایی قرار دارند را شناسایی و اطاعات مربوطه را ثبت و نگهداری نماید.</a:t>
            </a:r>
          </a:p>
        </p:txBody>
      </p:sp>
    </p:spTree>
    <p:extLst>
      <p:ext uri="{BB962C8B-B14F-4D97-AF65-F5344CB8AC3E}">
        <p14:creationId xmlns:p14="http://schemas.microsoft.com/office/powerpoint/2010/main" val="15998330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1039992"/>
          </a:xfrm>
        </p:spPr>
        <p:txBody>
          <a:bodyPr>
            <a:normAutofit/>
          </a:bodyPr>
          <a:lstStyle/>
          <a:p>
            <a:pPr algn="ctr"/>
            <a:r>
              <a:rPr lang="fa-IR" sz="2800" b="1" dirty="0">
                <a:solidFill>
                  <a:srgbClr val="CC0066"/>
                </a:solidFill>
                <a:cs typeface="B Titr" panose="00000700000000000000" pitchFamily="2" charset="-78"/>
              </a:rPr>
              <a:t>ادامه- نقش کارفرمایان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28</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10338619" cy="5589638"/>
          </a:xfrm>
        </p:spPr>
        <p:txBody>
          <a:bodyPr>
            <a:normAutofit fontScale="92500" lnSpcReduction="20000"/>
          </a:bodyPr>
          <a:lstStyle/>
          <a:p>
            <a:pPr algn="r" rtl="1"/>
            <a:r>
              <a:rPr lang="fa-IR" sz="2400" b="1" dirty="0">
                <a:solidFill>
                  <a:schemeClr val="accent5">
                    <a:lumMod val="75000"/>
                  </a:schemeClr>
                </a:solidFill>
                <a:effectLst>
                  <a:outerShdw blurRad="38100" dist="38100" dir="2700000" algn="tl">
                    <a:srgbClr val="000000">
                      <a:alpha val="43137"/>
                    </a:srgbClr>
                  </a:outerShdw>
                </a:effectLst>
                <a:cs typeface="B Titr" panose="00000700000000000000" pitchFamily="2" charset="-78"/>
              </a:rPr>
              <a:t>سایر نکاتی که باید توسط کارفرمایان مورد توجه قرار گیرد به شرح زیر می باشد:</a:t>
            </a:r>
          </a:p>
          <a:p>
            <a:pPr algn="r" rtl="1">
              <a:lnSpc>
                <a:spcPct val="150000"/>
              </a:lnSpc>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1</a:t>
            </a: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 کارفرما در صورت تمایل می تواند اشخاص حقیقی یا حقوقی را به </a:t>
            </a:r>
            <a:r>
              <a:rPr lang="fa-IR" sz="2400" dirty="0">
                <a:solidFill>
                  <a:srgbClr val="CC0066"/>
                </a:solidFill>
                <a:effectLst>
                  <a:outerShdw blurRad="38100" dist="38100" dir="2700000" algn="tl">
                    <a:srgbClr val="000000">
                      <a:alpha val="43137"/>
                    </a:srgbClr>
                  </a:outerShdw>
                </a:effectLst>
                <a:cs typeface="B Nazanin" panose="00000400000000000000" pitchFamily="2" charset="-78"/>
              </a:rPr>
              <a:t>عنوان ناظر </a:t>
            </a: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در مراحل نمونه برداری، تجزیه و اندازه گیری و یا کنترل، به مسئول فنی ارائه دهنده خدمات بهداشت حرفه ای ذیربط معرفی نماید و مسئول فنی موظف است همکاریهای لازم را به عمل آورد.</a:t>
            </a:r>
          </a:p>
          <a:p>
            <a:pPr algn="r" rtl="1">
              <a:lnSpc>
                <a:spcPct val="150000"/>
              </a:lnSpc>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2. کارفرما می تواند پرداخت هزینه های ناشی از خدمات ارائه شده در خصوص نمونه برداری و کنترل را منوط به تأیید یک ناظر که خود دعوت می کند نماید.</a:t>
            </a:r>
          </a:p>
          <a:p>
            <a:pPr algn="r" rtl="1">
              <a:lnSpc>
                <a:spcPct val="150000"/>
              </a:lnSpc>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3. کارفرما باید وسایل و امکانات لازم همانند بکارگیری تمهیدات فنی مهندسی در جهت حذف یا کنترل آاینده ها و کاهش آن به میزان حدود مجاز مصوب وزارت بهداشت را برای حفظ سلامت و بهداشت کارگران در محیط کار تأمین نماید.</a:t>
            </a:r>
          </a:p>
          <a:p>
            <a:pPr algn="r" rtl="1">
              <a:lnSpc>
                <a:spcPct val="150000"/>
              </a:lnSpc>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4. کارفرما باید وسایل و امکانات مربوط به استانداردهای ایمنی شیمیایی در کارگاه های دارای پتانسیل ایجاد</a:t>
            </a:r>
          </a:p>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حادثه شیمیایی را مطابق راهنمای ارائه شده تأمین نماید.</a:t>
            </a:r>
          </a:p>
        </p:txBody>
      </p:sp>
    </p:spTree>
    <p:extLst>
      <p:ext uri="{BB962C8B-B14F-4D97-AF65-F5344CB8AC3E}">
        <p14:creationId xmlns:p14="http://schemas.microsoft.com/office/powerpoint/2010/main" val="10016165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588480"/>
          </a:xfrm>
        </p:spPr>
        <p:txBody>
          <a:bodyPr>
            <a:normAutofit/>
          </a:bodyPr>
          <a:lstStyle/>
          <a:p>
            <a:pPr algn="ctr"/>
            <a:r>
              <a:rPr lang="fa-IR" sz="2800" b="1" dirty="0">
                <a:solidFill>
                  <a:srgbClr val="CC0066"/>
                </a:solidFill>
                <a:cs typeface="B Titr" panose="00000700000000000000" pitchFamily="2" charset="-78"/>
              </a:rPr>
              <a:t>ادامه- نقش کارفرمایان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29</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0" y="1039993"/>
            <a:ext cx="10574592" cy="5589638"/>
          </a:xfrm>
        </p:spPr>
        <p:txBody>
          <a:bodyPr>
            <a:normAutofit fontScale="25000" lnSpcReduction="20000"/>
          </a:bodyPr>
          <a:lstStyle/>
          <a:p>
            <a:pPr algn="r" rtl="1"/>
            <a:r>
              <a:rPr lang="fa-IR" sz="9600" b="1" dirty="0">
                <a:solidFill>
                  <a:schemeClr val="accent5">
                    <a:lumMod val="75000"/>
                  </a:schemeClr>
                </a:solidFill>
                <a:effectLst>
                  <a:outerShdw blurRad="38100" dist="38100" dir="2700000" algn="tl">
                    <a:srgbClr val="000000">
                      <a:alpha val="43137"/>
                    </a:srgbClr>
                  </a:outerShdw>
                </a:effectLst>
                <a:cs typeface="B Titr" panose="00000700000000000000" pitchFamily="2" charset="-78"/>
              </a:rPr>
              <a:t>سایر نکاتی که باید توسط کارفرمایان مورد توجه قرار گیرد به شرح زیر می باشد:</a:t>
            </a:r>
          </a:p>
          <a:p>
            <a:pPr algn="r" rtl="1">
              <a:lnSpc>
                <a:spcPct val="170000"/>
              </a:lnSpc>
            </a:pPr>
            <a:r>
              <a:rPr lang="fa-IR" sz="11200" dirty="0">
                <a:solidFill>
                  <a:schemeClr val="tx1"/>
                </a:solidFill>
                <a:cs typeface="B Nazanin" panose="00000400000000000000" pitchFamily="2" charset="-78"/>
              </a:rPr>
              <a:t>5. کارفرما باید </a:t>
            </a:r>
            <a:r>
              <a:rPr lang="fa-IR" sz="11200" dirty="0">
                <a:solidFill>
                  <a:srgbClr val="CC0066"/>
                </a:solidFill>
                <a:cs typeface="B Nazanin" panose="00000400000000000000" pitchFamily="2" charset="-78"/>
              </a:rPr>
              <a:t>مقررات و ضوابط ایمنی شیمیایی </a:t>
            </a:r>
            <a:r>
              <a:rPr lang="fa-IR" sz="11200" dirty="0">
                <a:solidFill>
                  <a:schemeClr val="tx1"/>
                </a:solidFill>
                <a:cs typeface="B Nazanin" panose="00000400000000000000" pitchFamily="2" charset="-78"/>
              </a:rPr>
              <a:t>به شرح زیر را در محیط کارش رعایت نموده و بطور مداوم بر اجرای آن نظارت نماید:</a:t>
            </a:r>
          </a:p>
          <a:p>
            <a:pPr algn="r" rtl="1">
              <a:lnSpc>
                <a:spcPct val="170000"/>
              </a:lnSpc>
            </a:pPr>
            <a:r>
              <a:rPr lang="fa-IR" sz="11200" dirty="0">
                <a:solidFill>
                  <a:schemeClr val="tx1"/>
                </a:solidFill>
                <a:cs typeface="B Nazanin" panose="00000400000000000000" pitchFamily="2" charset="-78"/>
              </a:rPr>
              <a:t>مواد شیمیایی به صورت ایمن نگهداری و انبار شوند. </a:t>
            </a:r>
          </a:p>
          <a:p>
            <a:pPr algn="r" rtl="1">
              <a:lnSpc>
                <a:spcPct val="170000"/>
              </a:lnSpc>
            </a:pPr>
            <a:r>
              <a:rPr lang="fa-IR" sz="11200" dirty="0">
                <a:solidFill>
                  <a:schemeClr val="tx1"/>
                </a:solidFill>
                <a:cs typeface="B Nazanin" panose="00000400000000000000" pitchFamily="2" charset="-78"/>
              </a:rPr>
              <a:t>مواد شیمیایی خطرناک از بقیه جداسازی شوند. </a:t>
            </a:r>
          </a:p>
          <a:p>
            <a:pPr algn="r" rtl="1">
              <a:lnSpc>
                <a:spcPct val="170000"/>
              </a:lnSpc>
            </a:pPr>
            <a:r>
              <a:rPr lang="fa-IR" sz="11200" dirty="0">
                <a:solidFill>
                  <a:schemeClr val="tx1"/>
                </a:solidFill>
                <a:cs typeface="B Nazanin" panose="00000400000000000000" pitchFamily="2" charset="-78"/>
              </a:rPr>
              <a:t>انبار مواد شیمیایی به صورت منظم تمیز و سازماندهی شود. </a:t>
            </a:r>
          </a:p>
          <a:p>
            <a:pPr algn="r" rtl="1">
              <a:lnSpc>
                <a:spcPct val="170000"/>
              </a:lnSpc>
            </a:pPr>
            <a:r>
              <a:rPr lang="fa-IR" sz="11200" dirty="0">
                <a:solidFill>
                  <a:schemeClr val="tx1"/>
                </a:solidFill>
                <a:cs typeface="B Nazanin" panose="00000400000000000000" pitchFamily="2" charset="-78"/>
              </a:rPr>
              <a:t>حمل مواد شیمیایی به صورت ایمن صورت گیرد. </a:t>
            </a:r>
          </a:p>
          <a:p>
            <a:pPr algn="r" rtl="1">
              <a:lnSpc>
                <a:spcPct val="170000"/>
              </a:lnSpc>
            </a:pPr>
            <a:r>
              <a:rPr lang="fa-IR" sz="11200" dirty="0">
                <a:solidFill>
                  <a:schemeClr val="tx1"/>
                </a:solidFill>
                <a:cs typeface="B Nazanin" panose="00000400000000000000" pitchFamily="2" charset="-78"/>
              </a:rPr>
              <a:t>مشارکت کارگران به شیوه تعاملی بایستی در انجام اقدامات کنترلی جلب شود. </a:t>
            </a:r>
          </a:p>
        </p:txBody>
      </p:sp>
    </p:spTree>
    <p:extLst>
      <p:ext uri="{BB962C8B-B14F-4D97-AF65-F5344CB8AC3E}">
        <p14:creationId xmlns:p14="http://schemas.microsoft.com/office/powerpoint/2010/main" val="407333225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1039992"/>
          </a:xfrm>
        </p:spPr>
        <p:txBody>
          <a:bodyPr>
            <a:normAutofit/>
          </a:bodyPr>
          <a:lstStyle/>
          <a:p>
            <a:pPr algn="ctr"/>
            <a:r>
              <a:rPr lang="fa-IR" sz="2800" b="1" dirty="0">
                <a:solidFill>
                  <a:srgbClr val="CC0066"/>
                </a:solidFill>
                <a:cs typeface="B Titr" panose="00000700000000000000" pitchFamily="2" charset="-78"/>
              </a:rPr>
              <a:t>ادامه- نقش کارفرمایان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30</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0" y="1054741"/>
            <a:ext cx="10574592" cy="5589638"/>
          </a:xfrm>
        </p:spPr>
        <p:txBody>
          <a:bodyPr>
            <a:normAutofit fontScale="92500"/>
          </a:bodyPr>
          <a:lstStyle/>
          <a:p>
            <a:pPr algn="r" rtl="1"/>
            <a:r>
              <a:rPr lang="fa-IR" sz="2400" b="1" dirty="0">
                <a:solidFill>
                  <a:schemeClr val="accent5">
                    <a:lumMod val="75000"/>
                  </a:schemeClr>
                </a:solidFill>
                <a:effectLst>
                  <a:outerShdw blurRad="38100" dist="38100" dir="2700000" algn="tl">
                    <a:srgbClr val="000000">
                      <a:alpha val="43137"/>
                    </a:srgbClr>
                  </a:outerShdw>
                </a:effectLst>
                <a:cs typeface="B Titr" panose="00000700000000000000" pitchFamily="2" charset="-78"/>
              </a:rPr>
              <a:t>سایر نکاتی که باید توسط کارفرمایان مورد توجه قرار گیرد به شرح زیر می باشد:</a:t>
            </a:r>
          </a:p>
          <a:p>
            <a:pPr algn="r" rtl="1">
              <a:lnSpc>
                <a:spcPct val="150000"/>
              </a:lnSpc>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آموزش های لازم در خصوص کنترل ها بایستی به کارگران ارائه شود. </a:t>
            </a:r>
          </a:p>
          <a:p>
            <a:pPr algn="r" rtl="1">
              <a:lnSpc>
                <a:spcPct val="150000"/>
              </a:lnSpc>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اطاعات لازم در مورد مواد شیمیایی</a:t>
            </a:r>
            <a:r>
              <a:rPr lang="en-US" sz="2400" dirty="0">
                <a:solidFill>
                  <a:schemeClr val="tx1"/>
                </a:solidFill>
                <a:effectLst>
                  <a:outerShdw blurRad="38100" dist="38100" dir="2700000" algn="tl">
                    <a:srgbClr val="000000">
                      <a:alpha val="43137"/>
                    </a:srgbClr>
                  </a:outerShdw>
                </a:effectLst>
                <a:cs typeface="B Nazanin" panose="00000400000000000000" pitchFamily="2" charset="-78"/>
              </a:rPr>
              <a:t> </a:t>
            </a:r>
            <a:r>
              <a:rPr lang="en-US" sz="2400" dirty="0">
                <a:solidFill>
                  <a:schemeClr val="tx1"/>
                </a:solidFill>
                <a:effectLst>
                  <a:outerShdw blurRad="38100" dist="38100" dir="2700000" algn="tl">
                    <a:srgbClr val="000000">
                      <a:alpha val="43137"/>
                    </a:srgbClr>
                  </a:outerShdw>
                </a:effectLst>
                <a:latin typeface="Times New Roman" panose="02020603050405020304" pitchFamily="18" charset="0"/>
                <a:cs typeface="B Nazanin" panose="00000400000000000000" pitchFamily="2" charset="-78"/>
              </a:rPr>
              <a:t>SDS</a:t>
            </a:r>
            <a:r>
              <a:rPr lang="fa-IR" sz="2400" dirty="0">
                <a:solidFill>
                  <a:schemeClr val="tx1"/>
                </a:solidFill>
                <a:effectLst>
                  <a:outerShdw blurRad="38100" dist="38100" dir="2700000" algn="tl">
                    <a:srgbClr val="000000">
                      <a:alpha val="43137"/>
                    </a:srgbClr>
                  </a:outerShdw>
                </a:effectLst>
                <a:latin typeface="Times New Roman" panose="02020603050405020304" pitchFamily="18" charset="0"/>
                <a:cs typeface="B Nazanin" panose="00000400000000000000" pitchFamily="2" charset="-78"/>
              </a:rPr>
              <a:t>در</a:t>
            </a: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دسترس باشد (برگه های ایمنی مواد شیمیایی) تهیه و در کلیه ظروف حاوی مواد شیمیایی برچسب زنی شود.</a:t>
            </a:r>
          </a:p>
          <a:p>
            <a:pPr algn="r" rtl="1">
              <a:lnSpc>
                <a:spcPct val="150000"/>
              </a:lnSpc>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 هیچ گاه در محیط های کاملاً بسته اجازه کار با مواد شیمیایی داده نشود.</a:t>
            </a:r>
          </a:p>
          <a:p>
            <a:pPr algn="r" rtl="1">
              <a:lnSpc>
                <a:spcPct val="150000"/>
              </a:lnSpc>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 کار با مواد شیمیایی خطرناک به تنهایی صورت نگیرد. </a:t>
            </a:r>
          </a:p>
          <a:p>
            <a:pPr algn="r" rtl="1">
              <a:lnSpc>
                <a:spcPct val="150000"/>
              </a:lnSpc>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نظم و انضباط و نظافت در محیط کار با مواد شیمیایی رعایت شود.</a:t>
            </a:r>
          </a:p>
          <a:p>
            <a:pPr algn="r" rtl="1">
              <a:lnSpc>
                <a:spcPct val="150000"/>
              </a:lnSpc>
            </a:pPr>
            <a:r>
              <a:rPr lang="fa-IR" sz="2400" i="0" u="none" strike="noStrike" baseline="0" dirty="0">
                <a:solidFill>
                  <a:schemeClr val="tx1"/>
                </a:solidFill>
                <a:effectLst>
                  <a:outerShdw blurRad="38100" dist="38100" dir="2700000" algn="tl">
                    <a:srgbClr val="000000">
                      <a:alpha val="43137"/>
                    </a:srgbClr>
                  </a:outerShdw>
                </a:effectLst>
                <a:latin typeface="BYagut"/>
                <a:cs typeface="B Nazanin" panose="00000400000000000000" pitchFamily="2" charset="-78"/>
              </a:rPr>
              <a:t>6</a:t>
            </a:r>
            <a:r>
              <a:rPr lang="fa-IR" sz="2400" i="0" u="none" strike="noStrike" baseline="0" dirty="0">
                <a:solidFill>
                  <a:schemeClr val="tx1"/>
                </a:solidFill>
                <a:effectLst>
                  <a:outerShdw blurRad="38100" dist="38100" dir="2700000" algn="tl">
                    <a:srgbClr val="000000">
                      <a:alpha val="43137"/>
                    </a:srgbClr>
                  </a:outerShdw>
                </a:effectLst>
                <a:latin typeface="TimesNewRomanPSMT"/>
                <a:cs typeface="B Nazanin" panose="00000400000000000000" pitchFamily="2" charset="-78"/>
              </a:rPr>
              <a:t>. </a:t>
            </a:r>
            <a:r>
              <a:rPr lang="fa-IR" sz="2400" i="0" u="none" strike="noStrike" baseline="0" dirty="0">
                <a:solidFill>
                  <a:schemeClr val="tx1"/>
                </a:solidFill>
                <a:effectLst>
                  <a:outerShdw blurRad="38100" dist="38100" dir="2700000" algn="tl">
                    <a:srgbClr val="000000">
                      <a:alpha val="43137"/>
                    </a:srgbClr>
                  </a:outerShdw>
                </a:effectLst>
                <a:latin typeface="BYagut"/>
                <a:cs typeface="B Nazanin" panose="00000400000000000000" pitchFamily="2" charset="-78"/>
              </a:rPr>
              <a:t>کارفرما باید وسایل حفاظت فردی مناسب نظیر: ماسک، دستکش، لباس کار، کفش، عینک، کلاه و سایر وسایل مورد نیاز برای کارگران در مواجهه با عوامل شیمیایی زیان آور را تأمین و نحوه صحیح استفاده از آن را آموزش دهد</a:t>
            </a:r>
            <a:r>
              <a:rPr lang="fa-IR" sz="1800" b="1" i="0" u="none" strike="noStrike" baseline="0" dirty="0">
                <a:effectLst>
                  <a:outerShdw blurRad="38100" dist="38100" dir="2700000" algn="tl">
                    <a:srgbClr val="000000">
                      <a:alpha val="43137"/>
                    </a:srgbClr>
                  </a:outerShdw>
                </a:effectLst>
                <a:latin typeface="BYagut"/>
                <a:cs typeface="B Nazanin" panose="00000400000000000000" pitchFamily="2" charset="-78"/>
              </a:rPr>
              <a:t>.</a:t>
            </a:r>
            <a:endParaRPr lang="fa-IR" sz="2800" b="1" dirty="0">
              <a:solidFill>
                <a:schemeClr val="tx1"/>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356325818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706467"/>
          </a:xfrm>
        </p:spPr>
        <p:txBody>
          <a:bodyPr>
            <a:normAutofit/>
          </a:bodyPr>
          <a:lstStyle/>
          <a:p>
            <a:pPr algn="ctr"/>
            <a:r>
              <a:rPr lang="fa-IR" sz="2800" b="1" dirty="0">
                <a:solidFill>
                  <a:srgbClr val="CC0066"/>
                </a:solidFill>
                <a:cs typeface="B Titr" panose="00000700000000000000" pitchFamily="2" charset="-78"/>
              </a:rPr>
              <a:t>ادامه- نقش کارفرمایان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31</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40" y="1268362"/>
            <a:ext cx="10574592" cy="5471651"/>
          </a:xfrm>
        </p:spPr>
        <p:txBody>
          <a:bodyPr>
            <a:normAutofit lnSpcReduction="10000"/>
          </a:bodyPr>
          <a:lstStyle/>
          <a:p>
            <a:pPr algn="r" rtl="1"/>
            <a:r>
              <a:rPr lang="fa-IR" sz="2400" b="1" dirty="0">
                <a:solidFill>
                  <a:schemeClr val="accent5">
                    <a:lumMod val="75000"/>
                  </a:schemeClr>
                </a:solidFill>
                <a:effectLst>
                  <a:outerShdw blurRad="38100" dist="38100" dir="2700000" algn="tl">
                    <a:srgbClr val="000000">
                      <a:alpha val="43137"/>
                    </a:srgbClr>
                  </a:outerShdw>
                </a:effectLst>
                <a:cs typeface="B Titr" panose="00000700000000000000" pitchFamily="2" charset="-78"/>
              </a:rPr>
              <a:t>سایر نکاتی که باید توسط کارفرمایان مورد توجه قرار گیرد به شرح زیر می باشد:</a:t>
            </a:r>
          </a:p>
          <a:p>
            <a:pPr algn="r" rtl="1">
              <a:lnSpc>
                <a:spcPct val="150000"/>
              </a:lnSpc>
            </a:pPr>
            <a:r>
              <a:rPr lang="fa-IR" sz="2800" dirty="0">
                <a:solidFill>
                  <a:schemeClr val="tx1"/>
                </a:solidFill>
                <a:cs typeface="B Nazanin" panose="00000400000000000000" pitchFamily="2" charset="-78"/>
              </a:rPr>
              <a:t>7. </a:t>
            </a: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آموزش و مهارت آموزی به کارگران برای انجام کار سالم و ایمن با مواد شیمیایی</a:t>
            </a:r>
          </a:p>
          <a:p>
            <a:pPr algn="r" rtl="1">
              <a:lnSpc>
                <a:spcPct val="150000"/>
              </a:lnSpc>
            </a:pP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8. تشکیل پرونده پزشکی برای کلیه شاغلین که در معرض بروز بیماریهای ناشی از کار قرار دارند و معاینات قبل از استخدام.</a:t>
            </a:r>
          </a:p>
          <a:p>
            <a:pPr algn="r" rtl="1">
              <a:lnSpc>
                <a:spcPct val="150000"/>
              </a:lnSpc>
            </a:pP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9. انجام معاینات دوره ای و اختصاصی به اقتضای نوع کار</a:t>
            </a:r>
          </a:p>
          <a:p>
            <a:pPr algn="r" rtl="1">
              <a:lnSpc>
                <a:spcPct val="150000"/>
              </a:lnSpc>
            </a:pP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10 . ثبت نتایج معاینات و آزمایشها در پرونده پزشکی کارگر</a:t>
            </a:r>
          </a:p>
          <a:p>
            <a:pPr algn="r" rtl="1">
              <a:lnSpc>
                <a:spcPct val="150000"/>
              </a:lnSpc>
            </a:pP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11 . تمامی مدارک مربوط به سنجش ها، اقدامات کنترلی و انواع معاینات سامت شغلی تا زمانی که از اعتبار ساقط نشده اند، باید توسط کارفرما ضبط و نگهداری شود.</a:t>
            </a:r>
          </a:p>
        </p:txBody>
      </p:sp>
    </p:spTree>
    <p:extLst>
      <p:ext uri="{BB962C8B-B14F-4D97-AF65-F5344CB8AC3E}">
        <p14:creationId xmlns:p14="http://schemas.microsoft.com/office/powerpoint/2010/main" val="36780684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706467"/>
          </a:xfrm>
        </p:spPr>
        <p:txBody>
          <a:bodyPr>
            <a:normAutofit/>
          </a:bodyPr>
          <a:lstStyle/>
          <a:p>
            <a:pPr algn="ctr"/>
            <a:r>
              <a:rPr lang="fa-IR" sz="2800" b="1" dirty="0">
                <a:solidFill>
                  <a:srgbClr val="CC0066"/>
                </a:solidFill>
                <a:cs typeface="B Titr" panose="00000700000000000000" pitchFamily="2" charset="-78"/>
              </a:rPr>
              <a:t>ادامه- نقش کارفرمایان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32</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206477" y="1216973"/>
            <a:ext cx="10210549" cy="5471651"/>
          </a:xfrm>
        </p:spPr>
        <p:txBody>
          <a:bodyPr>
            <a:normAutofit fontScale="77500" lnSpcReduction="20000"/>
          </a:bodyPr>
          <a:lstStyle/>
          <a:p>
            <a:pPr marL="0" indent="0" algn="ctr" rtl="1">
              <a:buNone/>
            </a:pPr>
            <a:r>
              <a:rPr lang="fa-IR" sz="2800" b="1" dirty="0">
                <a:solidFill>
                  <a:schemeClr val="accent5">
                    <a:lumMod val="75000"/>
                  </a:schemeClr>
                </a:solidFill>
                <a:effectLst>
                  <a:outerShdw blurRad="38100" dist="38100" dir="2700000" algn="tl">
                    <a:srgbClr val="000000">
                      <a:alpha val="43137"/>
                    </a:srgbClr>
                  </a:outerShdw>
                </a:effectLst>
                <a:cs typeface="B Titr" panose="00000700000000000000" pitchFamily="2" charset="-78"/>
              </a:rPr>
              <a:t>وضعیت نمونه برداری/ تکرار نمونه برداری و سایر وظایف مربوطه</a:t>
            </a:r>
          </a:p>
          <a:p>
            <a:pPr marL="0" indent="0" algn="ctr" rtl="1">
              <a:buNone/>
            </a:pPr>
            <a:endParaRPr lang="fa-IR" sz="2800" b="1" dirty="0">
              <a:solidFill>
                <a:schemeClr val="accent5">
                  <a:lumMod val="75000"/>
                </a:schemeClr>
              </a:solidFill>
              <a:effectLst>
                <a:outerShdw blurRad="38100" dist="38100" dir="2700000" algn="tl">
                  <a:srgbClr val="000000">
                    <a:alpha val="43137"/>
                  </a:srgbClr>
                </a:outerShdw>
              </a:effectLst>
              <a:cs typeface="B Titr" panose="00000700000000000000" pitchFamily="2" charset="-78"/>
            </a:endParaRPr>
          </a:p>
          <a:p>
            <a:pPr algn="r" rtl="1"/>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وضعیت نمونه برداری/ تکرار نمونه برداری های مورد نیاز </a:t>
            </a:r>
            <a:r>
              <a:rPr lang="fa-IR" sz="2800" b="1" dirty="0">
                <a:solidFill>
                  <a:schemeClr val="accent5">
                    <a:lumMod val="60000"/>
                    <a:lumOff val="40000"/>
                  </a:schemeClr>
                </a:solidFill>
                <a:effectLst>
                  <a:outerShdw blurRad="38100" dist="38100" dir="2700000" algn="tl">
                    <a:srgbClr val="000000">
                      <a:alpha val="43137"/>
                    </a:srgbClr>
                  </a:outerShdw>
                </a:effectLst>
                <a:cs typeface="B Titr" panose="00000700000000000000" pitchFamily="2" charset="-78"/>
              </a:rPr>
              <a:t>با توجه به سطح ریسک مواجهه با عوامل شیمیایی</a:t>
            </a:r>
            <a:r>
              <a:rPr lang="fa-IR" sz="2800" b="1" dirty="0">
                <a:solidFill>
                  <a:schemeClr val="tx1"/>
                </a:solidFill>
                <a:effectLst>
                  <a:outerShdw blurRad="38100" dist="38100" dir="2700000" algn="tl">
                    <a:srgbClr val="000000">
                      <a:alpha val="43137"/>
                    </a:srgbClr>
                  </a:outerShdw>
                </a:effectLst>
                <a:cs typeface="B Titr" panose="00000700000000000000" pitchFamily="2" charset="-78"/>
              </a:rPr>
              <a:t> </a:t>
            </a:r>
            <a:r>
              <a:rPr lang="fa-IR" sz="2800" b="1" dirty="0">
                <a:solidFill>
                  <a:schemeClr val="tx1"/>
                </a:solidFill>
                <a:effectLst>
                  <a:outerShdw blurRad="38100" dist="38100" dir="2700000" algn="tl">
                    <a:srgbClr val="000000">
                      <a:alpha val="43137"/>
                    </a:srgbClr>
                  </a:outerShdw>
                </a:effectLst>
                <a:cs typeface="B Nazanin" panose="00000400000000000000" pitchFamily="2" charset="-78"/>
              </a:rPr>
              <a:t>تعیین می گردد:</a:t>
            </a:r>
          </a:p>
          <a:p>
            <a:pPr algn="r" rtl="1">
              <a:lnSpc>
                <a:spcPct val="170000"/>
              </a:lnSpc>
            </a:pPr>
            <a:r>
              <a:rPr lang="fa-IR" sz="2800" dirty="0">
                <a:solidFill>
                  <a:srgbClr val="CC0066"/>
                </a:solidFill>
                <a:cs typeface="B Nazanin" panose="00000400000000000000" pitchFamily="2" charset="-78"/>
              </a:rPr>
              <a:t>1. </a:t>
            </a:r>
            <a:r>
              <a:rPr lang="fa-IR" sz="2800" dirty="0">
                <a:solidFill>
                  <a:schemeClr val="tx1"/>
                </a:solidFill>
                <a:cs typeface="B Nazanin" panose="00000400000000000000" pitchFamily="2" charset="-78"/>
              </a:rPr>
              <a:t>چنانچه نتایج اندازه گیری آلاینده های شیمیایی در شاغلین دارای مواجهه حداکثری بیش از حدود مجاز مواجهه شغلی آلاینده باشد، کارفرما باید اقدامات کنترلی لازم را در اولین فرصت ممکن برای کاهش آلاینده ها به زیر حد مجاز به عمل آورد و نمونه برداری و آنالیز در قبل و بعد از کنترل صورت پذیرد.</a:t>
            </a:r>
          </a:p>
          <a:p>
            <a:pPr algn="r" rtl="1">
              <a:lnSpc>
                <a:spcPct val="170000"/>
              </a:lnSpc>
            </a:pPr>
            <a:r>
              <a:rPr lang="fa-IR" sz="2800" dirty="0">
                <a:solidFill>
                  <a:srgbClr val="CC0066"/>
                </a:solidFill>
                <a:cs typeface="B Nazanin" panose="00000400000000000000" pitchFamily="2" charset="-78"/>
              </a:rPr>
              <a:t>2. </a:t>
            </a:r>
            <a:r>
              <a:rPr lang="fa-IR" sz="2800" dirty="0">
                <a:solidFill>
                  <a:schemeClr val="tx1"/>
                </a:solidFill>
                <a:cs typeface="B Nazanin" panose="00000400000000000000" pitchFamily="2" charset="-78"/>
              </a:rPr>
              <a:t>چنانچه نتایج اندازه گیری آلاینده های شیمیایی در شاغلین دارای مواجهه حداکثری دارای مقادیری بین 70 الی 100 درصد حدود مجاز شود و یا اگر اقدامات کنترلی منجر به کاهش آلاینده های شیمیایی به مقادیری بین 70 الی 100 درصد حدود مجاز شود تا مادامیکه تغییری در فرایند، مواد و تکنولوژی ایجاد نشود، </a:t>
            </a:r>
            <a:r>
              <a:rPr lang="fa-IR" sz="28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حداقل هر سه سال یکبار نمونه برداری و سنجش عوامل شیمیایی تکرار گردد.</a:t>
            </a:r>
          </a:p>
        </p:txBody>
      </p:sp>
    </p:spTree>
    <p:extLst>
      <p:ext uri="{BB962C8B-B14F-4D97-AF65-F5344CB8AC3E}">
        <p14:creationId xmlns:p14="http://schemas.microsoft.com/office/powerpoint/2010/main" val="15701281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597541"/>
          </a:xfrm>
        </p:spPr>
        <p:txBody>
          <a:bodyPr>
            <a:normAutofit/>
          </a:bodyPr>
          <a:lstStyle/>
          <a:p>
            <a:pPr algn="ctr"/>
            <a:r>
              <a:rPr lang="fa-IR" sz="2800" b="1" dirty="0">
                <a:solidFill>
                  <a:srgbClr val="CC0066"/>
                </a:solidFill>
                <a:cs typeface="B Titr" panose="00000700000000000000" pitchFamily="2" charset="-78"/>
              </a:rPr>
              <a:t>ادامه- نقش کارفرمایان</a:t>
            </a:r>
            <a:endParaRPr lang="fa-IR" sz="2800" b="1" dirty="0">
              <a:solidFill>
                <a:srgbClr val="FF0000"/>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33</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206477" y="1216973"/>
            <a:ext cx="10210549" cy="5471651"/>
          </a:xfrm>
        </p:spPr>
        <p:txBody>
          <a:bodyPr>
            <a:normAutofit fontScale="70000" lnSpcReduction="20000"/>
          </a:bodyPr>
          <a:lstStyle/>
          <a:p>
            <a:pPr algn="r" rtl="1">
              <a:lnSpc>
                <a:spcPct val="170000"/>
              </a:lnSpc>
            </a:pPr>
            <a:r>
              <a:rPr lang="fa-IR" sz="3100" dirty="0">
                <a:solidFill>
                  <a:srgbClr val="CC0066"/>
                </a:solidFill>
                <a:cs typeface="B Nazanin" panose="00000400000000000000" pitchFamily="2" charset="-78"/>
              </a:rPr>
              <a:t>3. </a:t>
            </a:r>
            <a:r>
              <a:rPr lang="fa-IR" sz="3100" dirty="0">
                <a:solidFill>
                  <a:schemeClr val="tx1"/>
                </a:solidFill>
                <a:cs typeface="B Nazanin" panose="00000400000000000000" pitchFamily="2" charset="-78"/>
              </a:rPr>
              <a:t>اگر نتایج اندازه گیری برای افراد با بالاترین میزان مواجهه، کمتر از 70 درصد حدود مجاز مواجهه شود و یا</a:t>
            </a:r>
          </a:p>
          <a:p>
            <a:pPr algn="r" rtl="1">
              <a:lnSpc>
                <a:spcPct val="170000"/>
              </a:lnSpc>
            </a:pPr>
            <a:r>
              <a:rPr lang="fa-IR" sz="3100" dirty="0">
                <a:solidFill>
                  <a:schemeClr val="tx1"/>
                </a:solidFill>
                <a:cs typeface="B Nazanin" panose="00000400000000000000" pitchFamily="2" charset="-78"/>
              </a:rPr>
              <a:t>اقدامات کنترلی منجر به کاهش مواجهه شاغلین با آاینده های شیمیایی به این میزان شود، تا مادامیکه تغییری</a:t>
            </a:r>
          </a:p>
          <a:p>
            <a:pPr algn="r" rtl="1">
              <a:lnSpc>
                <a:spcPct val="170000"/>
              </a:lnSpc>
            </a:pPr>
            <a:r>
              <a:rPr lang="fa-IR" sz="3100" dirty="0">
                <a:solidFill>
                  <a:schemeClr val="tx1"/>
                </a:solidFill>
                <a:cs typeface="B Nazanin" panose="00000400000000000000" pitchFamily="2" charset="-78"/>
              </a:rPr>
              <a:t>در فرایند، مواد و تکنولوژی ایجاد شود </a:t>
            </a:r>
            <a:r>
              <a:rPr lang="fa-IR" sz="3100" dirty="0">
                <a:solidFill>
                  <a:srgbClr val="CC0066"/>
                </a:solidFill>
                <a:effectLst>
                  <a:outerShdw blurRad="38100" dist="38100" dir="2700000" algn="tl">
                    <a:srgbClr val="000000">
                      <a:alpha val="43137"/>
                    </a:srgbClr>
                  </a:outerShdw>
                </a:effectLst>
                <a:cs typeface="B Nazanin" panose="00000400000000000000" pitchFamily="2" charset="-78"/>
              </a:rPr>
              <a:t>نیازی به تکرار نمونه برداری نیست.</a:t>
            </a:r>
          </a:p>
          <a:p>
            <a:pPr algn="r" rtl="1">
              <a:lnSpc>
                <a:spcPct val="170000"/>
              </a:lnSpc>
            </a:pPr>
            <a:r>
              <a:rPr lang="fa-IR" sz="3100" dirty="0">
                <a:solidFill>
                  <a:srgbClr val="CC0066"/>
                </a:solidFill>
                <a:cs typeface="B Nazanin" panose="00000400000000000000" pitchFamily="2" charset="-78"/>
              </a:rPr>
              <a:t>4. </a:t>
            </a:r>
            <a:r>
              <a:rPr lang="fa-IR" sz="3100" dirty="0">
                <a:solidFill>
                  <a:schemeClr val="tx1"/>
                </a:solidFill>
                <a:cs typeface="B Nazanin" panose="00000400000000000000" pitchFamily="2" charset="-78"/>
              </a:rPr>
              <a:t>در صورت مواجهه شاغلین با مقادیر بیش از 70 درصد حدود مجاز مواجهه شغلی استفاده از وسایل حفاظت فردی مناسب و انجام معاینات شغلی تخصصی حسب نوع مواجهات برای شاغلین درمعرض ضرورت دارد.</a:t>
            </a:r>
          </a:p>
          <a:p>
            <a:pPr algn="r" rtl="1">
              <a:lnSpc>
                <a:spcPct val="170000"/>
              </a:lnSpc>
            </a:pPr>
            <a:r>
              <a:rPr lang="fa-IR" sz="3100" dirty="0">
                <a:solidFill>
                  <a:srgbClr val="CC0066"/>
                </a:solidFill>
                <a:cs typeface="B Nazanin" panose="00000400000000000000" pitchFamily="2" charset="-78"/>
              </a:rPr>
              <a:t>5 . </a:t>
            </a:r>
            <a:r>
              <a:rPr lang="fa-IR" sz="3100" dirty="0">
                <a:solidFill>
                  <a:schemeClr val="tx1"/>
                </a:solidFill>
                <a:cs typeface="B Nazanin" panose="00000400000000000000" pitchFamily="2" charset="-78"/>
              </a:rPr>
              <a:t>در صورت ایجاد هر گونه تغییری در فرایندهای کاری، مواد مصرفی وتکنولوژی های موجود </a:t>
            </a:r>
            <a:r>
              <a:rPr lang="fa-IR" sz="3100" dirty="0">
                <a:solidFill>
                  <a:srgbClr val="CC0066"/>
                </a:solidFill>
                <a:effectLst>
                  <a:outerShdw blurRad="38100" dist="38100" dir="2700000" algn="tl">
                    <a:srgbClr val="000000">
                      <a:alpha val="43137"/>
                    </a:srgbClr>
                  </a:outerShdw>
                </a:effectLst>
                <a:cs typeface="B Nazanin" panose="00000400000000000000" pitchFamily="2" charset="-78"/>
              </a:rPr>
              <a:t>نمونه برداری و ارزیابی مجدد عوامل زیان آور شیمیایی محیط کار الزامی است.</a:t>
            </a:r>
          </a:p>
          <a:p>
            <a:pPr algn="r" rtl="1">
              <a:lnSpc>
                <a:spcPct val="170000"/>
              </a:lnSpc>
            </a:pPr>
            <a:r>
              <a:rPr lang="fa-IR" sz="3100" dirty="0">
                <a:solidFill>
                  <a:srgbClr val="CC0066"/>
                </a:solidFill>
                <a:cs typeface="B Nazanin" panose="00000400000000000000" pitchFamily="2" charset="-78"/>
              </a:rPr>
              <a:t>6.</a:t>
            </a:r>
            <a:r>
              <a:rPr lang="fa-IR" sz="3100" dirty="0">
                <a:solidFill>
                  <a:schemeClr val="tx1"/>
                </a:solidFill>
                <a:cs typeface="B Nazanin" panose="00000400000000000000" pitchFamily="2" charset="-78"/>
              </a:rPr>
              <a:t> مشاغل یا افراد با بالاترین احتمال مواجهه مورد انتظار باید در اولویت نمونه برداری قرار گیرند</a:t>
            </a:r>
          </a:p>
        </p:txBody>
      </p:sp>
    </p:spTree>
    <p:extLst>
      <p:ext uri="{BB962C8B-B14F-4D97-AF65-F5344CB8AC3E}">
        <p14:creationId xmlns:p14="http://schemas.microsoft.com/office/powerpoint/2010/main" val="381370672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706467"/>
          </a:xfrm>
        </p:spPr>
        <p:txBody>
          <a:bodyPr>
            <a:normAutofit/>
          </a:bodyPr>
          <a:lstStyle/>
          <a:p>
            <a:pPr algn="ctr"/>
            <a:r>
              <a:rPr lang="fa-IR" sz="2800" b="1" dirty="0">
                <a:solidFill>
                  <a:srgbClr val="CC0066"/>
                </a:solidFill>
                <a:cs typeface="B Titr" panose="00000700000000000000" pitchFamily="2" charset="-78"/>
              </a:rPr>
              <a:t>ادامه- نقش کارفرمایان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34</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206477" y="1216973"/>
            <a:ext cx="10441858" cy="5471651"/>
          </a:xfrm>
        </p:spPr>
        <p:txBody>
          <a:bodyPr>
            <a:normAutofit fontScale="92500" lnSpcReduction="10000"/>
          </a:bodyPr>
          <a:lstStyle/>
          <a:p>
            <a:pPr algn="r" rtl="1">
              <a:lnSpc>
                <a:spcPct val="170000"/>
              </a:lnSpc>
            </a:pPr>
            <a:r>
              <a:rPr lang="fa-IR" sz="3100" dirty="0">
                <a:solidFill>
                  <a:srgbClr val="CC0066"/>
                </a:solidFill>
                <a:cs typeface="B Nazanin" panose="00000400000000000000" pitchFamily="2" charset="-78"/>
              </a:rPr>
              <a:t>7. </a:t>
            </a:r>
            <a:r>
              <a:rPr lang="fa-IR" sz="3100" dirty="0">
                <a:solidFill>
                  <a:schemeClr val="tx1"/>
                </a:solidFill>
                <a:cs typeface="B Nazanin" panose="00000400000000000000" pitchFamily="2" charset="-78"/>
              </a:rPr>
              <a:t>انجام معاینات سلامت شغلی توسط پزشک متخصص طب کار یا پزشک عمومی دارای مجوز اینگونه معاینات (براساس دستورالعمل معاینات سامت شغلی)</a:t>
            </a:r>
          </a:p>
          <a:p>
            <a:pPr algn="r" rtl="1">
              <a:lnSpc>
                <a:spcPct val="170000"/>
              </a:lnSpc>
            </a:pPr>
            <a:r>
              <a:rPr lang="fa-IR" sz="3100" dirty="0">
                <a:solidFill>
                  <a:srgbClr val="CC0066"/>
                </a:solidFill>
                <a:cs typeface="B Nazanin" panose="00000400000000000000" pitchFamily="2" charset="-78"/>
              </a:rPr>
              <a:t>8. </a:t>
            </a:r>
            <a:r>
              <a:rPr lang="fa-IR" sz="3100" dirty="0">
                <a:solidFill>
                  <a:schemeClr val="tx1"/>
                </a:solidFill>
                <a:cs typeface="B Nazanin" panose="00000400000000000000" pitchFamily="2" charset="-78"/>
              </a:rPr>
              <a:t>تشکیل پرونده و انجام معاینات بدو استخدام حداکثر تا 6 ماه پس از شروع به کار</a:t>
            </a:r>
          </a:p>
          <a:p>
            <a:pPr algn="r" rtl="1">
              <a:lnSpc>
                <a:spcPct val="170000"/>
              </a:lnSpc>
            </a:pPr>
            <a:r>
              <a:rPr lang="fa-IR" sz="3100" dirty="0">
                <a:solidFill>
                  <a:srgbClr val="CC0066"/>
                </a:solidFill>
                <a:cs typeface="B Nazanin" panose="00000400000000000000" pitchFamily="2" charset="-78"/>
              </a:rPr>
              <a:t>9. </a:t>
            </a:r>
            <a:r>
              <a:rPr lang="fa-IR" sz="3100" dirty="0">
                <a:solidFill>
                  <a:schemeClr val="tx1"/>
                </a:solidFill>
                <a:cs typeface="B Nazanin" panose="00000400000000000000" pitchFamily="2" charset="-78"/>
              </a:rPr>
              <a:t>انجام معاینات دوره ای شش ماهه و سالیانه بر اساس آیین نامه نظارت بر مواد شیمیایی و سموم</a:t>
            </a:r>
          </a:p>
          <a:p>
            <a:pPr algn="r" rtl="1">
              <a:lnSpc>
                <a:spcPct val="170000"/>
              </a:lnSpc>
            </a:pPr>
            <a:r>
              <a:rPr lang="fa-IR" sz="3100" dirty="0">
                <a:solidFill>
                  <a:srgbClr val="CC0066"/>
                </a:solidFill>
                <a:cs typeface="B Nazanin" panose="00000400000000000000" pitchFamily="2" charset="-78"/>
              </a:rPr>
              <a:t>10</a:t>
            </a:r>
            <a:r>
              <a:rPr lang="fa-IR" sz="3100" dirty="0">
                <a:solidFill>
                  <a:schemeClr val="tx1"/>
                </a:solidFill>
                <a:cs typeface="B Nazanin" panose="00000400000000000000" pitchFamily="2" charset="-78"/>
              </a:rPr>
              <a:t>.  انجام معاینات بازگشت به کار پس از مرخصی های استعاجی به علت حوادث یا بیماری ها</a:t>
            </a:r>
          </a:p>
        </p:txBody>
      </p:sp>
    </p:spTree>
    <p:extLst>
      <p:ext uri="{BB962C8B-B14F-4D97-AF65-F5344CB8AC3E}">
        <p14:creationId xmlns:p14="http://schemas.microsoft.com/office/powerpoint/2010/main" val="134219503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447118" y="228369"/>
            <a:ext cx="8826884" cy="706467"/>
          </a:xfrm>
        </p:spPr>
        <p:txBody>
          <a:bodyPr>
            <a:normAutofit/>
          </a:bodyPr>
          <a:lstStyle/>
          <a:p>
            <a:pPr algn="ctr"/>
            <a:r>
              <a:rPr lang="fa-IR" sz="2800" b="1" dirty="0">
                <a:solidFill>
                  <a:srgbClr val="CC0066"/>
                </a:solidFill>
                <a:cs typeface="B Titr" panose="00000700000000000000" pitchFamily="2" charset="-78"/>
              </a:rPr>
              <a:t>ادامه- نقش کارفرمایان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35</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221225" y="934836"/>
            <a:ext cx="10441858" cy="5923164"/>
          </a:xfrm>
        </p:spPr>
        <p:txBody>
          <a:bodyPr>
            <a:noAutofit/>
          </a:bodyPr>
          <a:lstStyle/>
          <a:p>
            <a:pPr algn="r" rtl="1">
              <a:lnSpc>
                <a:spcPct val="170000"/>
              </a:lnSpc>
            </a:pPr>
            <a:r>
              <a:rPr lang="fa-IR" sz="2400" dirty="0">
                <a:solidFill>
                  <a:srgbClr val="CC0066"/>
                </a:solidFill>
                <a:cs typeface="B Nazanin" panose="00000400000000000000" pitchFamily="2" charset="-78"/>
              </a:rPr>
              <a:t>11.  </a:t>
            </a:r>
            <a:r>
              <a:rPr lang="fa-IR" sz="2400" dirty="0">
                <a:solidFill>
                  <a:schemeClr val="tx1"/>
                </a:solidFill>
                <a:cs typeface="B Nazanin" panose="00000400000000000000" pitchFamily="2" charset="-78"/>
              </a:rPr>
              <a:t>بررسی گواهی انجام معاینات دوره ای از نظر سال معاینه و تعداد شاغلین معاینه شده (گواهی از سامانه مربوطه مرکز سلامت محیط و کار صادر می گردد و توسط پزشک مسئول معاینات در اختیار کارفرما قرار داده می شود).</a:t>
            </a:r>
          </a:p>
          <a:p>
            <a:pPr algn="r" rtl="1">
              <a:lnSpc>
                <a:spcPct val="170000"/>
              </a:lnSpc>
            </a:pPr>
            <a:r>
              <a:rPr lang="fa-IR" sz="2400" dirty="0">
                <a:solidFill>
                  <a:srgbClr val="CC0066"/>
                </a:solidFill>
                <a:cs typeface="B Nazanin" panose="00000400000000000000" pitchFamily="2" charset="-78"/>
              </a:rPr>
              <a:t>12. </a:t>
            </a:r>
            <a:r>
              <a:rPr lang="fa-IR" sz="2400" dirty="0">
                <a:solidFill>
                  <a:schemeClr val="tx1"/>
                </a:solidFill>
                <a:cs typeface="B Nazanin" panose="00000400000000000000" pitchFamily="2" charset="-78"/>
              </a:rPr>
              <a:t>اعمال شرایط و محدودیت های ذکر شده در نظریه نهایی در انواع پرونده سلامت شغلی در شرایط کاری شاغل (تغییر شرایط کاری شاغل، منع از فعالیت های خاص، تغییر شغل و ...)</a:t>
            </a:r>
          </a:p>
          <a:p>
            <a:pPr algn="r" rtl="1">
              <a:lnSpc>
                <a:spcPct val="170000"/>
              </a:lnSpc>
            </a:pPr>
            <a:r>
              <a:rPr lang="fa-IR" sz="2400" dirty="0">
                <a:solidFill>
                  <a:srgbClr val="CC0066"/>
                </a:solidFill>
                <a:cs typeface="B Nazanin" panose="00000400000000000000" pitchFamily="2" charset="-78"/>
              </a:rPr>
              <a:t>13.</a:t>
            </a:r>
            <a:r>
              <a:rPr lang="fa-IR" sz="2400" dirty="0">
                <a:solidFill>
                  <a:schemeClr val="tx1"/>
                </a:solidFill>
                <a:cs typeface="B Nazanin" panose="00000400000000000000" pitchFamily="2" charset="-78"/>
              </a:rPr>
              <a:t> تکمیل ارزیابیها در شاغلینی که در معاینات دوره ای، به علت شک به بیماری، نیاز به ارزیابی های تکمیلی داشته اند (موارد ارجاع)</a:t>
            </a:r>
          </a:p>
        </p:txBody>
      </p:sp>
    </p:spTree>
    <p:extLst>
      <p:ext uri="{BB962C8B-B14F-4D97-AF65-F5344CB8AC3E}">
        <p14:creationId xmlns:p14="http://schemas.microsoft.com/office/powerpoint/2010/main" val="3369637143"/>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نقش بازرسان بهداشت حرفه ای</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36</a:t>
            </a:fld>
            <a:endParaRPr lang="en-US" dirty="0"/>
          </a:p>
        </p:txBody>
      </p:sp>
      <p:pic>
        <p:nvPicPr>
          <p:cNvPr id="3" name="Content Placeholder 2">
            <a:extLst>
              <a:ext uri="{FF2B5EF4-FFF2-40B4-BE49-F238E27FC236}">
                <a16:creationId xmlns:a16="http://schemas.microsoft.com/office/drawing/2014/main" id="{3C7F497B-BC00-48CC-B695-7190A1D14F5C}"/>
              </a:ext>
            </a:extLst>
          </p:cNvPr>
          <p:cNvPicPr>
            <a:picLocks noGrp="1" noChangeAspect="1"/>
          </p:cNvPicPr>
          <p:nvPr>
            <p:ph idx="1"/>
          </p:nvPr>
        </p:nvPicPr>
        <p:blipFill>
          <a:blip r:embed="rId3"/>
          <a:stretch>
            <a:fillRect/>
          </a:stretch>
        </p:blipFill>
        <p:spPr>
          <a:xfrm>
            <a:off x="770825" y="1040044"/>
            <a:ext cx="8816382" cy="5589587"/>
          </a:xfrm>
          <a:prstGeom prst="rect">
            <a:avLst/>
          </a:prstGeom>
        </p:spPr>
      </p:pic>
    </p:spTree>
    <p:extLst>
      <p:ext uri="{BB962C8B-B14F-4D97-AF65-F5344CB8AC3E}">
        <p14:creationId xmlns:p14="http://schemas.microsoft.com/office/powerpoint/2010/main" val="154714053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نقش بازرسان بهداشت حرفه ای</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37</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10151555" cy="4955458"/>
          </a:xfrm>
        </p:spPr>
        <p:txBody>
          <a:bodyPr>
            <a:normAutofit fontScale="25000" lnSpcReduction="20000"/>
          </a:bodyPr>
          <a:lstStyle/>
          <a:p>
            <a:pPr algn="just" rtl="1">
              <a:lnSpc>
                <a:spcPct val="170000"/>
              </a:lnSpc>
            </a:pPr>
            <a:r>
              <a:rPr lang="fa-IR" sz="8000" dirty="0">
                <a:solidFill>
                  <a:schemeClr val="accent5">
                    <a:lumMod val="60000"/>
                    <a:lumOff val="40000"/>
                  </a:schemeClr>
                </a:solidFill>
                <a:effectLst>
                  <a:outerShdw blurRad="38100" dist="38100" dir="2700000" algn="tl">
                    <a:srgbClr val="000000">
                      <a:alpha val="43137"/>
                    </a:srgbClr>
                  </a:outerShdw>
                </a:effectLst>
                <a:cs typeface="B Titr" panose="00000700000000000000" pitchFamily="2" charset="-78"/>
              </a:rPr>
              <a:t>بر اساس تبصره ی 1 ماده 96 قانون کار </a:t>
            </a:r>
            <a:r>
              <a:rPr lang="fa-IR" sz="9600" dirty="0">
                <a:solidFill>
                  <a:schemeClr val="tx1"/>
                </a:solidFill>
                <a:cs typeface="B Nazanin" panose="00000400000000000000" pitchFamily="2" charset="-78"/>
              </a:rPr>
              <a:t>وزارت بهداشت، درمان و آموزش پزشکی مسئول برنامه ریزی، </a:t>
            </a:r>
            <a:r>
              <a:rPr lang="fa-IR" sz="9600" dirty="0">
                <a:solidFill>
                  <a:srgbClr val="CC0066"/>
                </a:solidFill>
                <a:effectLst>
                  <a:outerShdw blurRad="38100" dist="38100" dir="2700000" algn="tl">
                    <a:srgbClr val="000000">
                      <a:alpha val="43137"/>
                    </a:srgbClr>
                  </a:outerShdw>
                </a:effectLst>
                <a:cs typeface="B Nazanin" panose="00000400000000000000" pitchFamily="2" charset="-78"/>
              </a:rPr>
              <a:t>کنترل، ارزشیابی و بازرسی در زمینه بهداشت کار و درمان کارگری بوده </a:t>
            </a:r>
            <a:r>
              <a:rPr lang="fa-IR" sz="9600" dirty="0">
                <a:solidFill>
                  <a:schemeClr val="tx1"/>
                </a:solidFill>
                <a:cs typeface="B Nazanin" panose="00000400000000000000" pitchFamily="2" charset="-78"/>
              </a:rPr>
              <a:t>و موظف است اقدامات لازم را در این زمینه به عمل آورد. به علاوه در </a:t>
            </a:r>
            <a:r>
              <a:rPr lang="fa-IR" sz="96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تبصره 2 ماده مذکور </a:t>
            </a:r>
            <a:r>
              <a:rPr lang="fa-IR" sz="9600" dirty="0">
                <a:solidFill>
                  <a:schemeClr val="tx1"/>
                </a:solidFill>
                <a:cs typeface="B Nazanin" panose="00000400000000000000" pitchFamily="2" charset="-78"/>
              </a:rPr>
              <a:t>بازرسی به صورت مستمر، همراه با تذکر اشکالات و معایب و نواقص در صورت لزوم تقاضای تعقیب متخلفان در مراجع صالح بر عهده بازرسان بهداشت حرفه ای می باشد.</a:t>
            </a:r>
          </a:p>
          <a:p>
            <a:pPr algn="just" rtl="1">
              <a:lnSpc>
                <a:spcPct val="170000"/>
              </a:lnSpc>
            </a:pPr>
            <a:r>
              <a:rPr lang="fa-IR" sz="9600" dirty="0">
                <a:solidFill>
                  <a:schemeClr val="tx1"/>
                </a:solidFill>
                <a:cs typeface="B Nazanin" panose="00000400000000000000" pitchFamily="2" charset="-78"/>
              </a:rPr>
              <a:t> به علاوه چنانچه شرایط خطر و یا احتمال وقوع حادثه در حین بازرسی تشخیص داده شود باید اقدامات قانونی لازم </a:t>
            </a:r>
            <a:r>
              <a:rPr lang="fa-IR" sz="96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مطابق ماده 105 قانون کار </a:t>
            </a:r>
            <a:r>
              <a:rPr lang="fa-IR" sz="9600" dirty="0">
                <a:solidFill>
                  <a:schemeClr val="tx1"/>
                </a:solidFill>
                <a:cs typeface="B Nazanin" panose="00000400000000000000" pitchFamily="2" charset="-78"/>
              </a:rPr>
              <a:t>به عمل آید</a:t>
            </a:r>
            <a:r>
              <a:rPr lang="fa-IR" sz="9600" b="1" dirty="0">
                <a:solidFill>
                  <a:schemeClr val="tx1"/>
                </a:solidFill>
                <a:cs typeface="B Nazanin" panose="00000400000000000000" pitchFamily="2" charset="-78"/>
              </a:rPr>
              <a:t>. </a:t>
            </a:r>
          </a:p>
        </p:txBody>
      </p:sp>
    </p:spTree>
    <p:extLst>
      <p:ext uri="{BB962C8B-B14F-4D97-AF65-F5344CB8AC3E}">
        <p14:creationId xmlns:p14="http://schemas.microsoft.com/office/powerpoint/2010/main" val="35215785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759773"/>
          </a:xfrm>
        </p:spPr>
        <p:txBody>
          <a:bodyPr>
            <a:normAutofit/>
          </a:bodyPr>
          <a:lstStyle/>
          <a:p>
            <a:pPr algn="ctr"/>
            <a:r>
              <a:rPr lang="fa-IR" sz="2800" b="1" dirty="0">
                <a:solidFill>
                  <a:srgbClr val="CC0066"/>
                </a:solidFill>
                <a:cs typeface="B Titr" panose="00000700000000000000" pitchFamily="2" charset="-78"/>
              </a:rPr>
              <a:t>ادامه - نقش بازرسان بهداشت حرفه ای</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38</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10151555" cy="5589638"/>
          </a:xfrm>
        </p:spPr>
        <p:txBody>
          <a:bodyPr>
            <a:normAutofit fontScale="25000" lnSpcReduction="20000"/>
          </a:bodyPr>
          <a:lstStyle/>
          <a:p>
            <a:pPr algn="just" rtl="1">
              <a:lnSpc>
                <a:spcPct val="170000"/>
              </a:lnSpc>
            </a:pPr>
            <a:r>
              <a:rPr lang="fa-IR" sz="8000" dirty="0">
                <a:solidFill>
                  <a:schemeClr val="accent5">
                    <a:lumMod val="60000"/>
                    <a:lumOff val="40000"/>
                  </a:schemeClr>
                </a:solidFill>
                <a:effectLst>
                  <a:outerShdw blurRad="38100" dist="38100" dir="2700000" algn="tl">
                    <a:srgbClr val="000000">
                      <a:alpha val="43137"/>
                    </a:srgbClr>
                  </a:outerShdw>
                </a:effectLst>
                <a:cs typeface="B Titr" panose="00000700000000000000" pitchFamily="2" charset="-78"/>
              </a:rPr>
              <a:t>بر همین اساس در کارگاه های دارای عوامل زیان آور شیمیایی بازرسان باید به نکات ذیل توجه </a:t>
            </a:r>
            <a:r>
              <a:rPr lang="fa-IR" sz="9600" dirty="0">
                <a:solidFill>
                  <a:schemeClr val="accent5">
                    <a:lumMod val="60000"/>
                    <a:lumOff val="40000"/>
                  </a:schemeClr>
                </a:solidFill>
                <a:cs typeface="B Titr" panose="00000700000000000000" pitchFamily="2" charset="-78"/>
              </a:rPr>
              <a:t>نمایند:</a:t>
            </a:r>
          </a:p>
          <a:p>
            <a:pPr algn="just" rtl="1">
              <a:lnSpc>
                <a:spcPct val="120000"/>
              </a:lnSpc>
            </a:pPr>
            <a:r>
              <a:rPr lang="fa-IR" sz="9600" dirty="0">
                <a:solidFill>
                  <a:srgbClr val="CC0066"/>
                </a:solidFill>
                <a:cs typeface="B Nazanin" panose="00000400000000000000" pitchFamily="2" charset="-78"/>
              </a:rPr>
              <a:t>1. </a:t>
            </a:r>
            <a:r>
              <a:rPr lang="fa-IR" sz="9600" dirty="0">
                <a:solidFill>
                  <a:schemeClr val="tx1"/>
                </a:solidFill>
                <a:cs typeface="B Nazanin" panose="00000400000000000000" pitchFamily="2" charset="-78"/>
              </a:rPr>
              <a:t>شناسایی کارگاه های دارای عوامل زیان آور شیمیایی و ثبت آن در سامانه مربوطه.</a:t>
            </a:r>
          </a:p>
          <a:p>
            <a:pPr algn="just" rtl="1">
              <a:lnSpc>
                <a:spcPct val="120000"/>
              </a:lnSpc>
            </a:pPr>
            <a:r>
              <a:rPr lang="fa-IR" sz="9600" dirty="0">
                <a:solidFill>
                  <a:srgbClr val="CC0066"/>
                </a:solidFill>
                <a:cs typeface="B Nazanin" panose="00000400000000000000" pitchFamily="2" charset="-78"/>
              </a:rPr>
              <a:t>2. </a:t>
            </a:r>
            <a:r>
              <a:rPr lang="fa-IR" sz="9600" dirty="0">
                <a:solidFill>
                  <a:schemeClr val="tx1"/>
                </a:solidFill>
                <a:cs typeface="B Nazanin" panose="00000400000000000000" pitchFamily="2" charset="-78"/>
              </a:rPr>
              <a:t>ارزیابی خطرات بهداشتی ناشی از استفاده از عوامل شیمیایی زیان آور در محل کار</a:t>
            </a:r>
          </a:p>
          <a:p>
            <a:pPr algn="just" rtl="1">
              <a:lnSpc>
                <a:spcPct val="120000"/>
              </a:lnSpc>
            </a:pPr>
            <a:r>
              <a:rPr lang="fa-IR" sz="9600" dirty="0">
                <a:solidFill>
                  <a:srgbClr val="CC0066"/>
                </a:solidFill>
                <a:cs typeface="B Nazanin" panose="00000400000000000000" pitchFamily="2" charset="-78"/>
              </a:rPr>
              <a:t>3</a:t>
            </a:r>
            <a:r>
              <a:rPr lang="fa-IR" sz="9600" dirty="0">
                <a:solidFill>
                  <a:schemeClr val="tx1"/>
                </a:solidFill>
                <a:cs typeface="B Nazanin" panose="00000400000000000000" pitchFamily="2" charset="-78"/>
              </a:rPr>
              <a:t>. شناسایی کانون های خطر شیمیایی برای پیشگیری از وقوع رخدادهای شیمیایی و تکمیل چک لیست قبل از وقوع رخداد شیمیایی</a:t>
            </a:r>
          </a:p>
          <a:p>
            <a:pPr algn="just" rtl="1">
              <a:lnSpc>
                <a:spcPct val="120000"/>
              </a:lnSpc>
            </a:pPr>
            <a:r>
              <a:rPr lang="fa-IR" sz="9600" dirty="0">
                <a:solidFill>
                  <a:srgbClr val="CC0066"/>
                </a:solidFill>
                <a:cs typeface="B Nazanin" panose="00000400000000000000" pitchFamily="2" charset="-78"/>
              </a:rPr>
              <a:t>4. </a:t>
            </a:r>
            <a:r>
              <a:rPr lang="fa-IR" sz="9600" dirty="0">
                <a:solidFill>
                  <a:schemeClr val="tx1"/>
                </a:solidFill>
                <a:cs typeface="B Nazanin" panose="00000400000000000000" pitchFamily="2" charset="-78"/>
              </a:rPr>
              <a:t>نظارت بر ارزیابی ریسک شیمیایی انجام شده و خودارزیابی به عمل آمده توسط کارفرما (ارزیابی ریسک در کارگاههای دارای مسئول بهداشت حرفه ای توسط کارشناس بهداشت حرفه ای کارگاه می تواند انجام شود).</a:t>
            </a:r>
          </a:p>
          <a:p>
            <a:pPr algn="just" rtl="1">
              <a:lnSpc>
                <a:spcPct val="120000"/>
              </a:lnSpc>
            </a:pPr>
            <a:r>
              <a:rPr lang="fa-IR" sz="9600" dirty="0">
                <a:solidFill>
                  <a:srgbClr val="CC0066"/>
                </a:solidFill>
                <a:cs typeface="B Nazanin" panose="00000400000000000000" pitchFamily="2" charset="-78"/>
              </a:rPr>
              <a:t>5. </a:t>
            </a:r>
            <a:r>
              <a:rPr lang="fa-IR" sz="9600" dirty="0">
                <a:solidFill>
                  <a:schemeClr val="tx1"/>
                </a:solidFill>
                <a:cs typeface="B Nazanin" panose="00000400000000000000" pitchFamily="2" charset="-78"/>
              </a:rPr>
              <a:t>بازرس باید بدون هیچ تاخیری کارفرمای مربوطه را از خطر فوری کشف شده در طی فرایند ارزیابی آگاه نماید.</a:t>
            </a:r>
            <a:endParaRPr lang="fa-IR" sz="9600" b="1" dirty="0">
              <a:solidFill>
                <a:schemeClr val="tx1"/>
              </a:solidFill>
              <a:cs typeface="B Nazanin" panose="00000400000000000000" pitchFamily="2" charset="-78"/>
            </a:endParaRPr>
          </a:p>
        </p:txBody>
      </p:sp>
    </p:spTree>
    <p:extLst>
      <p:ext uri="{BB962C8B-B14F-4D97-AF65-F5344CB8AC3E}">
        <p14:creationId xmlns:p14="http://schemas.microsoft.com/office/powerpoint/2010/main" val="12215449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588480"/>
          </a:xfrm>
        </p:spPr>
        <p:txBody>
          <a:bodyPr>
            <a:normAutofit/>
          </a:bodyPr>
          <a:lstStyle/>
          <a:p>
            <a:pPr algn="ctr"/>
            <a:r>
              <a:rPr lang="fa-IR" sz="2800" b="1" dirty="0">
                <a:solidFill>
                  <a:srgbClr val="CC0066"/>
                </a:solidFill>
                <a:cs typeface="B Titr" panose="00000700000000000000" pitchFamily="2" charset="-78"/>
              </a:rPr>
              <a:t>ادامه - نقش بازرسان بهداشت حرفه ای</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39</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10151555" cy="5589638"/>
          </a:xfrm>
        </p:spPr>
        <p:txBody>
          <a:bodyPr>
            <a:normAutofit fontScale="25000" lnSpcReduction="20000"/>
          </a:bodyPr>
          <a:lstStyle/>
          <a:p>
            <a:pPr algn="just" rtl="1">
              <a:lnSpc>
                <a:spcPct val="120000"/>
              </a:lnSpc>
            </a:pPr>
            <a:r>
              <a:rPr lang="fa-IR" sz="9600" dirty="0">
                <a:solidFill>
                  <a:schemeClr val="tx1"/>
                </a:solidFill>
                <a:cs typeface="B Nazanin" panose="00000400000000000000" pitchFamily="2" charset="-78"/>
              </a:rPr>
              <a:t>6. اعلام نواقص بهداشتی مرتبط با مواجهه با عوامل زیان آور شیمیایی و یا نواقص مرتبط با ایمنی شیمیایی به کارفرمایان و یا نمایندگان آنها برای کاهش مواجهات مخاطره آمیز شاغلین با عوامل زیان آور شیمیایی و پیشگیری از وقوع رخدادهای شیمیایی.</a:t>
            </a:r>
          </a:p>
          <a:p>
            <a:pPr marL="0" indent="0" algn="just" rtl="1">
              <a:lnSpc>
                <a:spcPct val="120000"/>
              </a:lnSpc>
              <a:buNone/>
            </a:pPr>
            <a:r>
              <a:rPr lang="fa-IR" sz="9600"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حسب شرایط محل کار در صورت لزوم بازرس توصیه هایی که دارای قابلیت اجرا و مقرون به صرفه باشد</a:t>
            </a:r>
          </a:p>
          <a:p>
            <a:pPr marL="0" indent="0" algn="just" rtl="1">
              <a:lnSpc>
                <a:spcPct val="120000"/>
              </a:lnSpc>
              <a:buNone/>
            </a:pPr>
            <a:r>
              <a:rPr lang="fa-IR" sz="9600"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در زمینه های زیر به کارفرما ارائه دهد:</a:t>
            </a:r>
          </a:p>
          <a:p>
            <a:pPr algn="just" rtl="1">
              <a:lnSpc>
                <a:spcPct val="120000"/>
              </a:lnSpc>
            </a:pPr>
            <a:r>
              <a:rPr lang="fa-IR" sz="9600" dirty="0">
                <a:solidFill>
                  <a:schemeClr val="tx1"/>
                </a:solidFill>
                <a:cs typeface="B Nazanin" panose="00000400000000000000" pitchFamily="2" charset="-78"/>
              </a:rPr>
              <a:t>تغییراتی در محل کار ایجاد شود و یا برنامه ای برای کنترل مواجهه با مواد شیمیایی برای شاغلین پیش بینی گردد.</a:t>
            </a:r>
          </a:p>
          <a:p>
            <a:pPr algn="just" rtl="1">
              <a:lnSpc>
                <a:spcPct val="120000"/>
              </a:lnSpc>
            </a:pPr>
            <a:r>
              <a:rPr lang="fa-IR" sz="9600" dirty="0">
                <a:solidFill>
                  <a:schemeClr val="tx1"/>
                </a:solidFill>
                <a:cs typeface="B Nazanin" panose="00000400000000000000" pitchFamily="2" charset="-78"/>
              </a:rPr>
              <a:t>کنترل هر گونه انتشار تصادفی از مواد شیمیایی در نتیجه نشت، ریختن یا خرابی فرآیند یا تجهیزات</a:t>
            </a:r>
          </a:p>
          <a:p>
            <a:pPr algn="just" rtl="1">
              <a:lnSpc>
                <a:spcPct val="120000"/>
              </a:lnSpc>
            </a:pPr>
            <a:r>
              <a:rPr lang="fa-IR" sz="9600" dirty="0">
                <a:solidFill>
                  <a:schemeClr val="tx1"/>
                </a:solidFill>
                <a:cs typeface="B Nazanin" panose="00000400000000000000" pitchFamily="2" charset="-78"/>
              </a:rPr>
              <a:t>اجرای برنامه نظارت فعال برای افرادی که در معرض مواد شیمیایی قرار دارند. </a:t>
            </a:r>
          </a:p>
        </p:txBody>
      </p:sp>
    </p:spTree>
    <p:extLst>
      <p:ext uri="{BB962C8B-B14F-4D97-AF65-F5344CB8AC3E}">
        <p14:creationId xmlns:p14="http://schemas.microsoft.com/office/powerpoint/2010/main" val="29980935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ادامه - نقش بازرسان بهداشت حرفه ای</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40</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9955161" cy="5589638"/>
          </a:xfrm>
        </p:spPr>
        <p:txBody>
          <a:bodyPr>
            <a:normAutofit/>
          </a:bodyPr>
          <a:lstStyle/>
          <a:p>
            <a:pPr algn="just" rtl="1">
              <a:lnSpc>
                <a:spcPct val="120000"/>
              </a:lnSpc>
            </a:pPr>
            <a:r>
              <a:rPr lang="fa-IR" sz="2800" dirty="0">
                <a:solidFill>
                  <a:schemeClr val="tx1"/>
                </a:solidFill>
                <a:cs typeface="B Nazanin" panose="00000400000000000000" pitchFamily="2" charset="-78"/>
              </a:rPr>
              <a:t>اجرای برنامه نظارت پزشکی </a:t>
            </a:r>
          </a:p>
          <a:p>
            <a:pPr algn="just" rtl="1">
              <a:lnSpc>
                <a:spcPct val="120000"/>
              </a:lnSpc>
            </a:pPr>
            <a:r>
              <a:rPr lang="fa-IR" sz="2800" dirty="0">
                <a:solidFill>
                  <a:schemeClr val="tx1"/>
                </a:solidFill>
                <a:cs typeface="B Nazanin" panose="00000400000000000000" pitchFamily="2" charset="-78"/>
              </a:rPr>
              <a:t>اجرای برنامه آموزشی کارگران</a:t>
            </a:r>
          </a:p>
          <a:p>
            <a:pPr algn="just" rtl="1">
              <a:lnSpc>
                <a:spcPct val="120000"/>
              </a:lnSpc>
            </a:pPr>
            <a:r>
              <a:rPr lang="fa-IR" sz="2800" dirty="0">
                <a:solidFill>
                  <a:schemeClr val="tx1"/>
                </a:solidFill>
                <a:cs typeface="B Nazanin" panose="00000400000000000000" pitchFamily="2" charset="-78"/>
              </a:rPr>
              <a:t>استفاده از وسایل حفاظت فردی </a:t>
            </a:r>
          </a:p>
          <a:p>
            <a:pPr algn="just" rtl="1">
              <a:lnSpc>
                <a:spcPct val="120000"/>
              </a:lnSpc>
            </a:pPr>
            <a:r>
              <a:rPr lang="fa-IR" sz="2400" dirty="0">
                <a:solidFill>
                  <a:srgbClr val="CC0066"/>
                </a:solidFill>
                <a:cs typeface="B Nazanin" panose="00000400000000000000" pitchFamily="2" charset="-78"/>
              </a:rPr>
              <a:t>7. </a:t>
            </a:r>
            <a:r>
              <a:rPr lang="fa-IR" sz="2400" dirty="0">
                <a:solidFill>
                  <a:schemeClr val="tx1"/>
                </a:solidFill>
                <a:cs typeface="B Nazanin" panose="00000400000000000000" pitchFamily="2" charset="-78"/>
              </a:rPr>
              <a:t>بازرسان بهداشت حرفه ای باید </a:t>
            </a:r>
            <a:r>
              <a:rPr lang="fa-IR" sz="2400" b="1" dirty="0">
                <a:solidFill>
                  <a:schemeClr val="accent5">
                    <a:lumMod val="60000"/>
                    <a:lumOff val="40000"/>
                  </a:schemeClr>
                </a:solidFill>
                <a:cs typeface="B Nazanin" panose="00000400000000000000" pitchFamily="2" charset="-78"/>
              </a:rPr>
              <a:t>مهلت زمانی معقول و منطقی </a:t>
            </a:r>
            <a:r>
              <a:rPr lang="fa-IR" sz="2400" dirty="0">
                <a:solidFill>
                  <a:schemeClr val="tx1"/>
                </a:solidFill>
                <a:cs typeface="B Nazanin" panose="00000400000000000000" pitchFamily="2" charset="-78"/>
              </a:rPr>
              <a:t>را متناسب با اقدامات کنترلی و اصاحی مورد نیاز برای کارفرما تعیین و اعلام نمایند.</a:t>
            </a:r>
          </a:p>
          <a:p>
            <a:pPr algn="just" rtl="1">
              <a:lnSpc>
                <a:spcPct val="120000"/>
              </a:lnSpc>
            </a:pPr>
            <a:r>
              <a:rPr lang="fa-IR" sz="2400" dirty="0">
                <a:solidFill>
                  <a:srgbClr val="CC0066"/>
                </a:solidFill>
                <a:cs typeface="B Nazanin" panose="00000400000000000000" pitchFamily="2" charset="-78"/>
              </a:rPr>
              <a:t>8. </a:t>
            </a:r>
            <a:r>
              <a:rPr lang="fa-IR" sz="2400" dirty="0">
                <a:solidFill>
                  <a:schemeClr val="tx1"/>
                </a:solidFill>
                <a:cs typeface="B Nazanin" panose="00000400000000000000" pitchFamily="2" charset="-78"/>
              </a:rPr>
              <a:t>بازرسان بهداشت حرفه ای </a:t>
            </a:r>
            <a:r>
              <a:rPr lang="fa-IR" sz="2400" dirty="0">
                <a:solidFill>
                  <a:schemeClr val="accent5">
                    <a:lumMod val="60000"/>
                    <a:lumOff val="40000"/>
                  </a:schemeClr>
                </a:solidFill>
                <a:cs typeface="B Nazanin" panose="00000400000000000000" pitchFamily="2" charset="-78"/>
              </a:rPr>
              <a:t>می توانند </a:t>
            </a:r>
            <a:r>
              <a:rPr lang="fa-IR" sz="2400" dirty="0">
                <a:solidFill>
                  <a:schemeClr val="tx1"/>
                </a:solidFill>
                <a:cs typeface="B Nazanin" panose="00000400000000000000" pitchFamily="2" charset="-78"/>
              </a:rPr>
              <a:t>راهکارهای کنترلی و اصلاحی کارآمد، موثر، هزینه اثر بخش و دارای قابلیت اجرا را بر اساس سلسله مراتب کنترلی به اقتضای شرایط حاکم در آن محل به کارفرما </a:t>
            </a:r>
            <a:r>
              <a:rPr lang="fa-IR" sz="2400" dirty="0">
                <a:solidFill>
                  <a:schemeClr val="accent5">
                    <a:lumMod val="60000"/>
                    <a:lumOff val="40000"/>
                  </a:schemeClr>
                </a:solidFill>
                <a:cs typeface="B Nazanin" panose="00000400000000000000" pitchFamily="2" charset="-78"/>
              </a:rPr>
              <a:t>پیشنهاد</a:t>
            </a:r>
            <a:r>
              <a:rPr lang="fa-IR" sz="2400" dirty="0">
                <a:solidFill>
                  <a:schemeClr val="tx1"/>
                </a:solidFill>
                <a:cs typeface="B Nazanin" panose="00000400000000000000" pitchFamily="2" charset="-78"/>
              </a:rPr>
              <a:t> نمایند.</a:t>
            </a:r>
          </a:p>
        </p:txBody>
      </p:sp>
    </p:spTree>
    <p:extLst>
      <p:ext uri="{BB962C8B-B14F-4D97-AF65-F5344CB8AC3E}">
        <p14:creationId xmlns:p14="http://schemas.microsoft.com/office/powerpoint/2010/main" val="7437023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ادامه - نقش بازرسان بهداشت حرفه ای</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41</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9955161" cy="5589638"/>
          </a:xfrm>
        </p:spPr>
        <p:txBody>
          <a:bodyPr>
            <a:normAutofit fontScale="77500" lnSpcReduction="20000"/>
          </a:bodyPr>
          <a:lstStyle/>
          <a:p>
            <a:pPr algn="just" rtl="1">
              <a:lnSpc>
                <a:spcPct val="170000"/>
              </a:lnSpc>
            </a:pPr>
            <a:r>
              <a:rPr lang="fa-IR" sz="2800" dirty="0">
                <a:solidFill>
                  <a:srgbClr val="CC0066"/>
                </a:solidFill>
                <a:effectLst>
                  <a:outerShdw blurRad="38100" dist="38100" dir="2700000" algn="tl">
                    <a:srgbClr val="000000">
                      <a:alpha val="43137"/>
                    </a:srgbClr>
                  </a:outerShdw>
                </a:effectLst>
                <a:cs typeface="B Nazanin" panose="00000400000000000000" pitchFamily="2" charset="-78"/>
              </a:rPr>
              <a:t>9. </a:t>
            </a: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بازرسان بهداشت حرفه ای باید لیست اشخاص حقیقی و حقوقی مجاز برای ارائه خدمات بهداشت حرفه ای را برای انجام اقدامات کنترلی و رفع نواقص و پارامترهای دخیل در وقوع رخدادهای شیمیایی در اختیار کارفرما  قرار دهند.</a:t>
            </a:r>
          </a:p>
          <a:p>
            <a:pPr algn="just" rtl="1">
              <a:lnSpc>
                <a:spcPct val="170000"/>
              </a:lnSpc>
            </a:pPr>
            <a:r>
              <a:rPr lang="fa-IR" sz="2800" dirty="0">
                <a:solidFill>
                  <a:srgbClr val="CC0066"/>
                </a:solidFill>
                <a:effectLst>
                  <a:outerShdw blurRad="38100" dist="38100" dir="2700000" algn="tl">
                    <a:srgbClr val="000000">
                      <a:alpha val="43137"/>
                    </a:srgbClr>
                  </a:outerShdw>
                </a:effectLst>
                <a:cs typeface="B Nazanin" panose="00000400000000000000" pitchFamily="2" charset="-78"/>
              </a:rPr>
              <a:t>10 . </a:t>
            </a: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بازرسان بهداشت حرفه ای موظفند پس از سپری شدن مهلت های قانونی تعیین شده مطابق برنامه بازرسی هدفمند به صورت اولویت بندی شده نسبت به بازرسی مجدد اقدام نمایند.</a:t>
            </a:r>
          </a:p>
          <a:p>
            <a:pPr algn="just" rtl="1">
              <a:lnSpc>
                <a:spcPct val="170000"/>
              </a:lnSpc>
            </a:pPr>
            <a:r>
              <a:rPr lang="fa-IR" sz="2800" dirty="0">
                <a:solidFill>
                  <a:srgbClr val="CC0066"/>
                </a:solidFill>
                <a:effectLst>
                  <a:outerShdw blurRad="38100" dist="38100" dir="2700000" algn="tl">
                    <a:srgbClr val="000000">
                      <a:alpha val="43137"/>
                    </a:srgbClr>
                  </a:outerShdw>
                </a:effectLst>
                <a:cs typeface="B Nazanin" panose="00000400000000000000" pitchFamily="2" charset="-78"/>
              </a:rPr>
              <a:t>11 . </a:t>
            </a: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در صورت عدم مبادرت به رفع نواقص بهداشتی مرتبط با مواد شیمیایی و یا عوامل زیان آور شیمیایی توسط کارفرمایان، بازرسان بهداشت حرفه ای باید نسبت به صدور اخطاریه بهداشتی مدت دار اقدام نمایند.</a:t>
            </a:r>
          </a:p>
          <a:p>
            <a:pPr algn="just" rtl="1">
              <a:lnSpc>
                <a:spcPct val="170000"/>
              </a:lnSpc>
            </a:pPr>
            <a:r>
              <a:rPr lang="fa-IR" sz="2800" dirty="0">
                <a:solidFill>
                  <a:srgbClr val="CC0066"/>
                </a:solidFill>
                <a:effectLst>
                  <a:outerShdw blurRad="38100" dist="38100" dir="2700000" algn="tl">
                    <a:srgbClr val="000000">
                      <a:alpha val="43137"/>
                    </a:srgbClr>
                  </a:outerShdw>
                </a:effectLst>
                <a:cs typeface="B Nazanin" panose="00000400000000000000" pitchFamily="2" charset="-78"/>
              </a:rPr>
              <a:t>12 . </a:t>
            </a: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حضور فوری بازرس در مواقع وقوع رخداد شیمیایی برای تکمیل چک لیست بعد از وقوع رخداد و فرم درس</a:t>
            </a:r>
          </a:p>
          <a:p>
            <a:pPr marL="0" indent="0" algn="just" rtl="1">
              <a:lnSpc>
                <a:spcPct val="170000"/>
              </a:lnSpc>
              <a:buNone/>
            </a:pP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آموزی رخداد شیمیایی</a:t>
            </a:r>
            <a:endParaRPr lang="fa-IR" sz="2400" dirty="0">
              <a:solidFill>
                <a:schemeClr val="tx1"/>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21253310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ادامه - نقش بازرسان بهداشت حرفه ای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42</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9955161" cy="5589638"/>
          </a:xfrm>
        </p:spPr>
        <p:txBody>
          <a:bodyPr>
            <a:normAutofit fontScale="77500" lnSpcReduction="20000"/>
          </a:bodyPr>
          <a:lstStyle/>
          <a:p>
            <a:pPr algn="just" rtl="1">
              <a:lnSpc>
                <a:spcPct val="170000"/>
              </a:lnSpc>
            </a:pPr>
            <a:r>
              <a:rPr lang="fa-IR" sz="2800" dirty="0">
                <a:solidFill>
                  <a:srgbClr val="CC0066"/>
                </a:solidFill>
                <a:effectLst>
                  <a:outerShdw blurRad="38100" dist="38100" dir="2700000" algn="tl">
                    <a:srgbClr val="000000">
                      <a:alpha val="43137"/>
                    </a:srgbClr>
                  </a:outerShdw>
                </a:effectLst>
                <a:cs typeface="B Nazanin" panose="00000400000000000000" pitchFamily="2" charset="-78"/>
              </a:rPr>
              <a:t>13 . </a:t>
            </a: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در صورت خودداری کارفرمایان از انجام اقدامات کنترلی و یا اصلاحی لازم، بازرسان بهداشت حرفه ای باید</a:t>
            </a:r>
          </a:p>
          <a:p>
            <a:pPr marL="0" indent="0" algn="just" rtl="1">
              <a:lnSpc>
                <a:spcPct val="170000"/>
              </a:lnSpc>
              <a:buNone/>
            </a:pP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گزارش مربوطه را برای پیگیری از طریق مراجع قضایی تنظیم نمایند.</a:t>
            </a:r>
          </a:p>
          <a:p>
            <a:pPr algn="just" rtl="1">
              <a:lnSpc>
                <a:spcPct val="170000"/>
              </a:lnSpc>
            </a:pPr>
            <a:r>
              <a:rPr lang="fa-IR" sz="2800" dirty="0">
                <a:solidFill>
                  <a:srgbClr val="CC0066"/>
                </a:solidFill>
                <a:effectLst>
                  <a:outerShdw blurRad="38100" dist="38100" dir="2700000" algn="tl">
                    <a:srgbClr val="000000">
                      <a:alpha val="43137"/>
                    </a:srgbClr>
                  </a:outerShdw>
                </a:effectLst>
                <a:cs typeface="B Nazanin" panose="00000400000000000000" pitchFamily="2" charset="-78"/>
              </a:rPr>
              <a:t>14 . </a:t>
            </a: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بازرسان بهداشت حرفه ای حسب ابعاد مشکل، شدت و اهمیت خطر و تعداد شاغلین در معرض موظفند به</a:t>
            </a:r>
          </a:p>
          <a:p>
            <a:pPr marL="0" indent="0" algn="just" rtl="1">
              <a:lnSpc>
                <a:spcPct val="170000"/>
              </a:lnSpc>
              <a:buNone/>
            </a:pP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ترتیب اولویت پیگیری های لازم را به عمل آورند.</a:t>
            </a:r>
          </a:p>
          <a:p>
            <a:pPr algn="just" rtl="1">
              <a:lnSpc>
                <a:spcPct val="170000"/>
              </a:lnSpc>
            </a:pPr>
            <a:r>
              <a:rPr lang="fa-IR" sz="2800" dirty="0">
                <a:solidFill>
                  <a:srgbClr val="CC0066"/>
                </a:solidFill>
                <a:effectLst>
                  <a:outerShdw blurRad="38100" dist="38100" dir="2700000" algn="tl">
                    <a:srgbClr val="000000">
                      <a:alpha val="43137"/>
                    </a:srgbClr>
                  </a:outerShdw>
                </a:effectLst>
                <a:cs typeface="B Nazanin" panose="00000400000000000000" pitchFamily="2" charset="-78"/>
              </a:rPr>
              <a:t>15 . </a:t>
            </a: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برای برخورد قاطع با کارفرمایان متخلف، بازرسان بهداشت حرفه ای موظفند قضات دادگستری را برای</a:t>
            </a:r>
          </a:p>
          <a:p>
            <a:pPr marL="0" indent="0" algn="just" rtl="1">
              <a:lnSpc>
                <a:spcPct val="170000"/>
              </a:lnSpc>
              <a:buNone/>
            </a:pPr>
            <a:r>
              <a:rPr lang="fa-IR" sz="2800" dirty="0">
                <a:solidFill>
                  <a:schemeClr val="tx1"/>
                </a:solidFill>
                <a:effectLst>
                  <a:outerShdw blurRad="38100" dist="38100" dir="2700000" algn="tl">
                    <a:srgbClr val="000000">
                      <a:alpha val="43137"/>
                    </a:srgbClr>
                  </a:outerShdw>
                </a:effectLst>
                <a:cs typeface="B Nazanin" panose="00000400000000000000" pitchFamily="2" charset="-78"/>
              </a:rPr>
              <a:t>احقاق حقوق شاغلین در معرض خطر مجاب نمایند.</a:t>
            </a:r>
            <a:endParaRPr lang="fa-IR" sz="2400" dirty="0">
              <a:solidFill>
                <a:schemeClr val="tx1"/>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79158733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نقش ارائه دهندگان خدمات بهداشت حرفه ای مجاز/ شرکت های خصوصی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43</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9955161" cy="5589638"/>
          </a:xfrm>
        </p:spPr>
        <p:txBody>
          <a:bodyPr>
            <a:normAutofit/>
          </a:bodyPr>
          <a:lstStyle/>
          <a:p>
            <a:pPr marL="0" indent="0" algn="r" rtl="1">
              <a:lnSpc>
                <a:spcPct val="150000"/>
              </a:lnSpc>
              <a:buNone/>
            </a:pPr>
            <a:endParaRPr lang="fa-IR" sz="2400"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endParaRPr>
          </a:p>
        </p:txBody>
      </p:sp>
      <p:pic>
        <p:nvPicPr>
          <p:cNvPr id="3" name="Picture 2">
            <a:extLst>
              <a:ext uri="{FF2B5EF4-FFF2-40B4-BE49-F238E27FC236}">
                <a16:creationId xmlns:a16="http://schemas.microsoft.com/office/drawing/2014/main" id="{CBDB8715-2DEC-75E8-0BD8-527B3EF808A6}"/>
              </a:ext>
            </a:extLst>
          </p:cNvPr>
          <p:cNvPicPr>
            <a:picLocks noChangeAspect="1"/>
          </p:cNvPicPr>
          <p:nvPr/>
        </p:nvPicPr>
        <p:blipFill>
          <a:blip r:embed="rId3"/>
          <a:stretch>
            <a:fillRect/>
          </a:stretch>
        </p:blipFill>
        <p:spPr>
          <a:xfrm>
            <a:off x="1403429" y="1179949"/>
            <a:ext cx="7551174" cy="5582186"/>
          </a:xfrm>
          <a:prstGeom prst="rect">
            <a:avLst/>
          </a:prstGeom>
        </p:spPr>
      </p:pic>
    </p:spTree>
    <p:extLst>
      <p:ext uri="{BB962C8B-B14F-4D97-AF65-F5344CB8AC3E}">
        <p14:creationId xmlns:p14="http://schemas.microsoft.com/office/powerpoint/2010/main" val="215171210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نقش ارائه دهندگان خدمات بهداشت حرفه ای مجاز/ شرکت های خصوصی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44</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9955161" cy="5589638"/>
          </a:xfrm>
        </p:spPr>
        <p:txBody>
          <a:bodyPr>
            <a:normAutofit lnSpcReduction="10000"/>
          </a:bodyPr>
          <a:lstStyle/>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پس از شناسایی عوامل زیان آور شیمیایی توسط بازرسان بهداشت حرفه ای و تشخیص ضرورت انجام</a:t>
            </a:r>
            <a:br>
              <a:rPr lang="fa-IR" sz="2400" dirty="0">
                <a:solidFill>
                  <a:schemeClr val="tx1"/>
                </a:solidFill>
                <a:effectLst>
                  <a:outerShdw blurRad="38100" dist="38100" dir="2700000" algn="tl">
                    <a:srgbClr val="000000">
                      <a:alpha val="43137"/>
                    </a:srgbClr>
                  </a:outerShdw>
                </a:effectLst>
                <a:cs typeface="B Nazanin" panose="00000400000000000000" pitchFamily="2" charset="-78"/>
              </a:rPr>
            </a:b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 اندازه گیری های دقیق تر و یا نیازمند اقدامات کنترلی، بازرسان بهداشت حرفه ای باید کارفرمایان را توجیه و تفهیم نمایند تا از طریق اشخاص حقیقی و حقوقی مجاز ارائه دهنده خدمات بهداشت حرفه ای که مجوز فعالیت خود را از معاونت بهداشتی مربوطه دریافت نموده اند </a:t>
            </a:r>
            <a:r>
              <a:rPr lang="fa-IR" sz="24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اقدامات لازم  را در چارچوب مقررات زیر به عمل آورند:</a:t>
            </a:r>
          </a:p>
          <a:p>
            <a:pPr algn="r" rtl="1">
              <a:lnSpc>
                <a:spcPct val="150000"/>
              </a:lnSpc>
              <a:buFont typeface="Wingdings" panose="05000000000000000000" pitchFamily="2" charset="2"/>
              <a:buChar char="Ø"/>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1. اشخاص حقیقی و حقوقی مجاز ارائه دهنده خدمات بهداشت حرفه ای بایستی تا حد امکان قبل از انجام نمونه برداری از عوامل زیان آور شیمیایی با بررسی سوابق، مستندات و فهرست مواد شیمیایی موجود در کارگاه عوامل موجود در محیط کار را که توسط بازرسان بهداشت حرفه ای شناسایی و گزارش شده را </a:t>
            </a:r>
            <a:r>
              <a:rPr lang="fa-IR" sz="2400"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طبق روش استاندارد نمونه برداری و آنالیز نمونه های شیمیایی را بررسی نمایند و در صورت امکان پذیر بودن آنالیز نمونه نسبت به تهیه نمونه اقدام شود.</a:t>
            </a:r>
          </a:p>
        </p:txBody>
      </p:sp>
    </p:spTree>
    <p:extLst>
      <p:ext uri="{BB962C8B-B14F-4D97-AF65-F5344CB8AC3E}">
        <p14:creationId xmlns:p14="http://schemas.microsoft.com/office/powerpoint/2010/main" val="3204715261"/>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fontScale="90000"/>
          </a:bodyPr>
          <a:lstStyle/>
          <a:p>
            <a:pPr algn="ctr"/>
            <a:r>
              <a:rPr lang="fa-IR" sz="2800" b="1" dirty="0">
                <a:solidFill>
                  <a:srgbClr val="CC0066"/>
                </a:solidFill>
                <a:cs typeface="B Titr" panose="00000700000000000000" pitchFamily="2" charset="-78"/>
              </a:rPr>
              <a:t>ادامه- نقش ارائه دهندگان خدمات بهداشت حرفه ای مجاز/ شرکت های خصوصی</a:t>
            </a: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45</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10618838" cy="5589638"/>
          </a:xfrm>
        </p:spPr>
        <p:txBody>
          <a:bodyPr>
            <a:normAutofit/>
          </a:bodyPr>
          <a:lstStyle/>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2. ارائه دهندگان خدمات بهداشت حرفه ای موظفند توصیه های لازم در ارتباط با آماده سازی، حمل، نگهداری، بستر جمع آوری نمونه ها، دبی نمونه برداری، حداقل و حداکثر حجم هوای نمونه برداری، مداخله گرها، تکنیک های آنالیز مندرج در روش های استاندارد نمونه برداری و آنالیز را رعایت نمایند.</a:t>
            </a:r>
          </a:p>
          <a:p>
            <a:pPr marL="0" indent="0" algn="r" rtl="1">
              <a:lnSpc>
                <a:spcPct val="150000"/>
              </a:lnSpc>
              <a:buNone/>
            </a:pPr>
            <a:r>
              <a:rPr lang="fa-IR" sz="2400" dirty="0">
                <a:solidFill>
                  <a:srgbClr val="C00000"/>
                </a:solidFill>
                <a:effectLst>
                  <a:outerShdw blurRad="38100" dist="38100" dir="2700000" algn="tl">
                    <a:srgbClr val="000000">
                      <a:alpha val="43137"/>
                    </a:srgbClr>
                  </a:outerShdw>
                </a:effectLst>
                <a:cs typeface="B Nazanin" panose="00000400000000000000" pitchFamily="2" charset="-78"/>
              </a:rPr>
              <a:t>3. </a:t>
            </a:r>
            <a:r>
              <a:rPr lang="fa-IR" sz="2400" b="1" dirty="0">
                <a:solidFill>
                  <a:srgbClr val="C00000"/>
                </a:solidFill>
                <a:effectLst>
                  <a:outerShdw blurRad="38100" dist="38100" dir="2700000" algn="tl">
                    <a:srgbClr val="000000">
                      <a:alpha val="43137"/>
                    </a:srgbClr>
                  </a:outerShdw>
                </a:effectLst>
                <a:cs typeface="B Nazanin" panose="00000400000000000000" pitchFamily="2" charset="-78"/>
              </a:rPr>
              <a:t>قبل از ارسال گزارش سنجش های انجام شده برای کارفرما می بایست یک نسخه از فایل الکترونیکی گزارشات به مرکز بهداشتی درمانی یا مرجع صدور مجوز ارسال گردد.</a:t>
            </a:r>
          </a:p>
          <a:p>
            <a:pPr marL="0" indent="0" algn="r" rtl="1">
              <a:lnSpc>
                <a:spcPct val="150000"/>
              </a:lnSpc>
              <a:buNone/>
            </a:pPr>
            <a:r>
              <a:rPr lang="fa-IR" sz="2400" b="1" dirty="0">
                <a:solidFill>
                  <a:srgbClr val="C00000"/>
                </a:solidFill>
                <a:effectLst>
                  <a:outerShdw blurRad="38100" dist="38100" dir="2700000" algn="tl">
                    <a:srgbClr val="000000">
                      <a:alpha val="43137"/>
                    </a:srgbClr>
                  </a:outerShdw>
                </a:effectLst>
                <a:cs typeface="B Nazanin" panose="00000400000000000000" pitchFamily="2" charset="-78"/>
              </a:rPr>
              <a:t>4. در صورت تایید گزارش سنجش های انجام شده توسط مرکز بهداشتی مربوطه این گزارش می بایست به کارفرما ارسال گردد.</a:t>
            </a:r>
          </a:p>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5. آزمایشگاه ها / ارائه دهندگان خدمات بهداشت حرفه ای موظفند نتایج آنالیز نمونه های دریافتی را بر اساس</a:t>
            </a:r>
          </a:p>
          <a:p>
            <a:pPr marL="0" indent="0" algn="r" rtl="1">
              <a:lnSpc>
                <a:spcPct val="150000"/>
              </a:lnSpc>
              <a:buNone/>
            </a:pPr>
            <a:r>
              <a:rPr lang="fa-IR" sz="2400" dirty="0">
                <a:solidFill>
                  <a:srgbClr val="CC0066"/>
                </a:solidFill>
                <a:effectLst>
                  <a:outerShdw blurRad="38100" dist="38100" dir="2700000" algn="tl">
                    <a:srgbClr val="000000">
                      <a:alpha val="43137"/>
                    </a:srgbClr>
                  </a:outerShdw>
                </a:effectLst>
                <a:cs typeface="B Nazanin" panose="00000400000000000000" pitchFamily="2" charset="-78"/>
              </a:rPr>
              <a:t>حداکثر زمانی </a:t>
            </a: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که در روش استاندارد مورد قبول می باشد پس از دریافت این نمونه ها ارسال نمایند.</a:t>
            </a:r>
            <a:endParaRPr lang="fa-IR" sz="2400"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231176555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fontScale="90000"/>
          </a:bodyPr>
          <a:lstStyle/>
          <a:p>
            <a:pPr algn="ctr"/>
            <a:r>
              <a:rPr lang="fa-IR" sz="2800" b="1" dirty="0">
                <a:solidFill>
                  <a:srgbClr val="CC0066"/>
                </a:solidFill>
                <a:effectLst>
                  <a:outerShdw blurRad="38100" dist="38100" dir="2700000" algn="tl">
                    <a:srgbClr val="000000">
                      <a:alpha val="43137"/>
                    </a:srgbClr>
                  </a:outerShdw>
                </a:effectLst>
                <a:cs typeface="B Titr" panose="00000700000000000000" pitchFamily="2" charset="-78"/>
              </a:rPr>
              <a:t>ادامه- نقش ارائه دهندگان خدمات بهداشت حرفه ای مجاز/ شرکت های خصوصی</a:t>
            </a:r>
            <a:br>
              <a:rPr lang="fa-IR" sz="2800" b="1" dirty="0">
                <a:solidFill>
                  <a:schemeClr val="accent5">
                    <a:lumMod val="75000"/>
                  </a:schemeClr>
                </a:solidFill>
                <a:effectLst>
                  <a:outerShdw blurRad="38100" dist="38100" dir="2700000" algn="tl">
                    <a:srgbClr val="000000">
                      <a:alpha val="43137"/>
                    </a:srgbClr>
                  </a:outerShdw>
                </a:effectLst>
                <a:cs typeface="B Titr" panose="00000700000000000000" pitchFamily="2" charset="-78"/>
              </a:rPr>
            </a:b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46</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10618838" cy="5589638"/>
          </a:xfrm>
        </p:spPr>
        <p:txBody>
          <a:bodyPr>
            <a:normAutofit/>
          </a:bodyPr>
          <a:lstStyle/>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6. </a:t>
            </a:r>
            <a:r>
              <a:rPr lang="fa-IR" sz="2400" dirty="0">
                <a:solidFill>
                  <a:srgbClr val="CC0066"/>
                </a:solidFill>
                <a:effectLst>
                  <a:outerShdw blurRad="38100" dist="38100" dir="2700000" algn="tl">
                    <a:srgbClr val="000000">
                      <a:alpha val="43137"/>
                    </a:srgbClr>
                  </a:outerShdw>
                </a:effectLst>
                <a:cs typeface="B Nazanin" panose="00000400000000000000" pitchFamily="2" charset="-78"/>
              </a:rPr>
              <a:t>مسئول فنی </a:t>
            </a: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شرکت ها موظفند جهت نظارت بر طرحهای کنترلی یا حذف عوامل زیان آور محیط کار، بررسی</a:t>
            </a:r>
          </a:p>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و تجزیه و تحلیل نهایی و تأیید و امضاء آنها حضور فیزیکی </a:t>
            </a:r>
            <a:r>
              <a:rPr lang="fa-IR" sz="2400" dirty="0">
                <a:solidFill>
                  <a:srgbClr val="CC0066"/>
                </a:solidFill>
                <a:effectLst>
                  <a:outerShdw blurRad="38100" dist="38100" dir="2700000" algn="tl">
                    <a:srgbClr val="000000">
                      <a:alpha val="43137"/>
                    </a:srgbClr>
                  </a:outerShdw>
                </a:effectLst>
                <a:cs typeface="B Nazanin" panose="00000400000000000000" pitchFamily="2" charset="-78"/>
              </a:rPr>
              <a:t>در محل کارگاه و شرکت داشته باشند.</a:t>
            </a:r>
          </a:p>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7. مسئول فنی شرکت موظف است بر اجرای به موقع ارائه خدمات متناسب با زمان پیش بینی شده در قرارداد</a:t>
            </a:r>
          </a:p>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نظارت نماید.</a:t>
            </a:r>
          </a:p>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8. ثبت خدمات ارائه شده در زمینه ی سنجش ها و اقدامات کنترلی در سامانه مربوطه</a:t>
            </a:r>
          </a:p>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9. آموزش پرسنل تخصصی مربوطه.</a:t>
            </a:r>
            <a:endParaRPr lang="fa-IR" sz="2400"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367799085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3200" b="1" dirty="0">
                <a:solidFill>
                  <a:srgbClr val="CC0066"/>
                </a:solidFill>
                <a:cs typeface="B Titr" panose="00000700000000000000" pitchFamily="2" charset="-78"/>
              </a:rPr>
              <a:t>نقش کارگران</a:t>
            </a:r>
            <a:endParaRPr lang="fa-IR" sz="32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47</a:t>
            </a:fld>
            <a:endParaRPr lang="en-US" dirty="0"/>
          </a:p>
        </p:txBody>
      </p:sp>
      <p:pic>
        <p:nvPicPr>
          <p:cNvPr id="3" name="Content Placeholder 2">
            <a:extLst>
              <a:ext uri="{FF2B5EF4-FFF2-40B4-BE49-F238E27FC236}">
                <a16:creationId xmlns:a16="http://schemas.microsoft.com/office/drawing/2014/main" id="{437BE992-3641-FAE4-5562-D907520E7194}"/>
              </a:ext>
            </a:extLst>
          </p:cNvPr>
          <p:cNvPicPr>
            <a:picLocks noGrp="1" noChangeAspect="1"/>
          </p:cNvPicPr>
          <p:nvPr>
            <p:ph idx="1"/>
          </p:nvPr>
        </p:nvPicPr>
        <p:blipFill>
          <a:blip r:embed="rId3"/>
          <a:stretch>
            <a:fillRect/>
          </a:stretch>
        </p:blipFill>
        <p:spPr>
          <a:xfrm>
            <a:off x="1578078" y="1362539"/>
            <a:ext cx="7565922" cy="5043948"/>
          </a:xfrm>
          <a:prstGeom prst="rect">
            <a:avLst/>
          </a:prstGeom>
        </p:spPr>
      </p:pic>
    </p:spTree>
    <p:extLst>
      <p:ext uri="{BB962C8B-B14F-4D97-AF65-F5344CB8AC3E}">
        <p14:creationId xmlns:p14="http://schemas.microsoft.com/office/powerpoint/2010/main" val="309395088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نقش کارگران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48</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10618838" cy="5589638"/>
          </a:xfrm>
        </p:spPr>
        <p:txBody>
          <a:bodyPr>
            <a:normAutofit/>
          </a:bodyPr>
          <a:lstStyle/>
          <a:p>
            <a:pPr marL="0" indent="0" algn="r" rtl="1">
              <a:lnSpc>
                <a:spcPct val="150000"/>
              </a:lnSpc>
              <a:buNone/>
            </a:pPr>
            <a:r>
              <a:rPr lang="fa-IR" sz="2400" b="1"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rPr>
              <a:t>بر اساس تبصره 2 ماده 95 قانون کار </a:t>
            </a: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چنانچه کارفرمایان برای حفاظت فنی و بهداشت کار وسایل و امکانات لازم را در اختیار کارگر قرار داده باشند و کارگر با وجود آموزش های لازم و تذکرات قبلی بدون توجه به دستورالعمل و مقررات موجود از آنها استفاده ننماید کارفرما در قبال وی مسئولیتی نخواهد داشت، </a:t>
            </a:r>
            <a:r>
              <a:rPr lang="fa-IR" sz="2400" dirty="0">
                <a:solidFill>
                  <a:srgbClr val="CC0066"/>
                </a:solidFill>
                <a:effectLst>
                  <a:outerShdw blurRad="38100" dist="38100" dir="2700000" algn="tl">
                    <a:srgbClr val="000000">
                      <a:alpha val="43137"/>
                    </a:srgbClr>
                  </a:outerShdw>
                </a:effectLst>
                <a:cs typeface="B Nazanin" panose="00000400000000000000" pitchFamily="2" charset="-78"/>
              </a:rPr>
              <a:t>لذا کارگران موظفند نکات ذیل را برای کاهش مواجهه با عوامل مخاطره آمیز رعایت نمایند:</a:t>
            </a:r>
          </a:p>
          <a:p>
            <a:pPr marL="0" indent="0" algn="r" rtl="1">
              <a:lnSpc>
                <a:spcPct val="150000"/>
              </a:lnSpc>
              <a:buNone/>
            </a:pPr>
            <a:r>
              <a:rPr lang="fa-IR" sz="2400" dirty="0">
                <a:solidFill>
                  <a:schemeClr val="tx1"/>
                </a:solidFill>
                <a:effectLst>
                  <a:outerShdw blurRad="38100" dist="38100" dir="2700000" algn="tl">
                    <a:srgbClr val="000000">
                      <a:alpha val="43137"/>
                    </a:srgbClr>
                  </a:outerShdw>
                </a:effectLst>
                <a:cs typeface="B Nazanin" panose="00000400000000000000" pitchFamily="2" charset="-78"/>
              </a:rPr>
              <a:t>1. به آموزش هایی که توسط کارفرمایان، بهورزان، کارشناسان بهداشت حرفه ای، پزشکان، کارشناسان جهاد کشاورزی ارائه می شود توجه نموده و چنانچه مطالب آموزش داده شده را بطور کامل و صحیح درک نکند و یا در نحوه اجرای آن ابهام داشته باشد باید درباره آن سوال کرده و تا روشن شدن مطلب و رفع ابهام موضوع را پیگیری نماید.</a:t>
            </a:r>
            <a:endParaRPr lang="fa-IR" sz="2400" dirty="0">
              <a:solidFill>
                <a:schemeClr val="accent5">
                  <a:lumMod val="60000"/>
                  <a:lumOff val="40000"/>
                </a:schemeClr>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19516924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ادامه - نقش کارگران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49</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10618838" cy="5589638"/>
          </a:xfrm>
        </p:spPr>
        <p:txBody>
          <a:bodyPr>
            <a:normAutofit/>
          </a:bodyPr>
          <a:lstStyle/>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2. از وسایل حفاظتی به ترتیبی که آموزش داده شده است استفاده نماید.</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3. برای کار ایمن با مواد شیمیایی مطابق آموزشهای داده شده عمل نماید و به ترتیبی که آموزش داده شده اقدام نمایند.</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4. به محض بروز هر گونه نقص یا خرابی در هر یک از وسایل کار و یا تجهیزات حفاظت فردی مراتب را</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فورا برای رفع نقص و خرابی به کارفرما اطاع دهد.</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5. به محض بروز علائم مسمومیت یا مصدومیت، جهت تأمین معالجات پزشکی به کارفرما اطلاع دهند و</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نسبت به انجام کمکهای اولیه که آموزش دیده است اقدام نماید</a:t>
            </a:r>
            <a:endParaRPr lang="fa-IR" sz="2400" dirty="0">
              <a:solidFill>
                <a:schemeClr val="tx1"/>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344877927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2800" b="1" dirty="0">
                <a:solidFill>
                  <a:srgbClr val="CC0066"/>
                </a:solidFill>
                <a:cs typeface="B Titr" panose="00000700000000000000" pitchFamily="2" charset="-78"/>
              </a:rPr>
              <a:t>ادامه - نقش کارگران</a:t>
            </a:r>
            <a:endParaRPr lang="fa-IR" sz="28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50</a:t>
            </a:fld>
            <a:endParaRPr lang="en-US" dirty="0"/>
          </a:p>
        </p:txBody>
      </p:sp>
      <p:sp>
        <p:nvSpPr>
          <p:cNvPr id="5" name="Content Placeholder 4">
            <a:extLst>
              <a:ext uri="{FF2B5EF4-FFF2-40B4-BE49-F238E27FC236}">
                <a16:creationId xmlns:a16="http://schemas.microsoft.com/office/drawing/2014/main" id="{C058D247-B9A9-1B56-3559-E4831ABC3288}"/>
              </a:ext>
            </a:extLst>
          </p:cNvPr>
          <p:cNvSpPr>
            <a:spLocks noGrp="1"/>
          </p:cNvSpPr>
          <p:nvPr>
            <p:ph idx="1"/>
          </p:nvPr>
        </p:nvSpPr>
        <p:spPr>
          <a:xfrm>
            <a:off x="103239" y="1268362"/>
            <a:ext cx="10618838" cy="5589638"/>
          </a:xfrm>
        </p:spPr>
        <p:txBody>
          <a:bodyPr>
            <a:normAutofit/>
          </a:bodyPr>
          <a:lstStyle/>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2. از وسایل حفاظتی به ترتیبی که آموزش داده شده است استفاده نماید.</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3. برای کار ایمن با مواد شیمیایی مطابق آموزشهای داده شده عمل نماید و به ترتیبی که آموزش داده شده اقدام نمایند.</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4. به محض بروز هر گونه نقص یا خرابی در هر یک از وسایل کار و یا تجهیزات حفاظت فردی مراتب را</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فورا برای رفع نقص و خرابی به کارفرما اطاع دهد.</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5. به محض بروز علائم مسمومیت یا مصدومیت، جهت تأمین معالجات پزشکی به کارفرما اطلاع دهند و</a:t>
            </a:r>
          </a:p>
          <a:p>
            <a:pPr marL="0" indent="0" algn="r" rtl="1">
              <a:lnSpc>
                <a:spcPct val="150000"/>
              </a:lnSpc>
              <a:buNone/>
            </a:pPr>
            <a:r>
              <a:rPr lang="fa-IR" sz="2400" b="1" dirty="0">
                <a:solidFill>
                  <a:schemeClr val="tx1"/>
                </a:solidFill>
                <a:effectLst>
                  <a:outerShdw blurRad="38100" dist="38100" dir="2700000" algn="tl">
                    <a:srgbClr val="000000">
                      <a:alpha val="43137"/>
                    </a:srgbClr>
                  </a:outerShdw>
                </a:effectLst>
                <a:cs typeface="B Nazanin" panose="00000400000000000000" pitchFamily="2" charset="-78"/>
              </a:rPr>
              <a:t>نسبت به انجام کمکهای اولیه که آموزش دیده است اقدام نماید</a:t>
            </a:r>
            <a:endParaRPr lang="fa-IR" sz="2400" dirty="0">
              <a:solidFill>
                <a:schemeClr val="tx1"/>
              </a:solidFill>
              <a:effectLst>
                <a:outerShdw blurRad="38100" dist="38100" dir="2700000" algn="tl">
                  <a:srgbClr val="000000">
                    <a:alpha val="43137"/>
                  </a:srgbClr>
                </a:outerShdw>
              </a:effectLst>
              <a:cs typeface="B Nazanin" panose="00000400000000000000" pitchFamily="2" charset="-78"/>
            </a:endParaRPr>
          </a:p>
        </p:txBody>
      </p:sp>
    </p:spTree>
    <p:extLst>
      <p:ext uri="{BB962C8B-B14F-4D97-AF65-F5344CB8AC3E}">
        <p14:creationId xmlns:p14="http://schemas.microsoft.com/office/powerpoint/2010/main" val="131276183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569EC3-AA46-2584-B3CF-47DFD3D99752}"/>
              </a:ext>
            </a:extLst>
          </p:cNvPr>
          <p:cNvSpPr>
            <a:spLocks noGrp="1"/>
          </p:cNvSpPr>
          <p:nvPr>
            <p:ph type="title"/>
          </p:nvPr>
        </p:nvSpPr>
        <p:spPr>
          <a:xfrm>
            <a:off x="103239" y="228369"/>
            <a:ext cx="10151555" cy="857326"/>
          </a:xfrm>
        </p:spPr>
        <p:txBody>
          <a:bodyPr>
            <a:normAutofit/>
          </a:bodyPr>
          <a:lstStyle/>
          <a:p>
            <a:pPr algn="ctr"/>
            <a:r>
              <a:rPr lang="fa-IR" sz="3200" b="1" dirty="0">
                <a:solidFill>
                  <a:srgbClr val="CC0066"/>
                </a:solidFill>
                <a:cs typeface="B Titr" panose="00000700000000000000" pitchFamily="2" charset="-78"/>
              </a:rPr>
              <a:t>پایان</a:t>
            </a:r>
            <a:endParaRPr lang="fa-IR" sz="3200" b="1" dirty="0">
              <a:solidFill>
                <a:schemeClr val="tx1"/>
              </a:solidFill>
              <a:cs typeface="B Titr" panose="00000700000000000000" pitchFamily="2" charset="-78"/>
            </a:endParaRPr>
          </a:p>
        </p:txBody>
      </p:sp>
      <p:sp>
        <p:nvSpPr>
          <p:cNvPr id="4" name="Slide Number Placeholder 3">
            <a:extLst>
              <a:ext uri="{FF2B5EF4-FFF2-40B4-BE49-F238E27FC236}">
                <a16:creationId xmlns:a16="http://schemas.microsoft.com/office/drawing/2014/main" id="{B8CEF3BD-757E-622A-8B12-0012F9BDB337}"/>
              </a:ext>
            </a:extLst>
          </p:cNvPr>
          <p:cNvSpPr>
            <a:spLocks noGrp="1"/>
          </p:cNvSpPr>
          <p:nvPr>
            <p:ph type="sldNum" sz="quarter" idx="12"/>
          </p:nvPr>
        </p:nvSpPr>
        <p:spPr/>
        <p:txBody>
          <a:bodyPr/>
          <a:lstStyle/>
          <a:p>
            <a:fld id="{49D965E9-F89D-4FB4-8A5A-C4682348D4B6}" type="slidenum">
              <a:rPr lang="en-US" smtClean="0"/>
              <a:t>51</a:t>
            </a:fld>
            <a:endParaRPr lang="en-US" dirty="0"/>
          </a:p>
        </p:txBody>
      </p:sp>
      <p:pic>
        <p:nvPicPr>
          <p:cNvPr id="3" name="Content Placeholder 2">
            <a:extLst>
              <a:ext uri="{FF2B5EF4-FFF2-40B4-BE49-F238E27FC236}">
                <a16:creationId xmlns:a16="http://schemas.microsoft.com/office/drawing/2014/main" id="{AFAF6D27-ED1E-4375-EB04-37776CC62D4F}"/>
              </a:ext>
            </a:extLst>
          </p:cNvPr>
          <p:cNvPicPr>
            <a:picLocks noGrp="1" noChangeAspect="1"/>
          </p:cNvPicPr>
          <p:nvPr>
            <p:ph idx="1"/>
          </p:nvPr>
        </p:nvPicPr>
        <p:blipFill>
          <a:blip r:embed="rId3"/>
          <a:stretch>
            <a:fillRect/>
          </a:stretch>
        </p:blipFill>
        <p:spPr>
          <a:xfrm>
            <a:off x="2040676" y="1274902"/>
            <a:ext cx="6891656" cy="5472716"/>
          </a:xfrm>
          <a:prstGeom prst="rect">
            <a:avLst/>
          </a:prstGeom>
        </p:spPr>
      </p:pic>
    </p:spTree>
    <p:extLst>
      <p:ext uri="{BB962C8B-B14F-4D97-AF65-F5344CB8AC3E}">
        <p14:creationId xmlns:p14="http://schemas.microsoft.com/office/powerpoint/2010/main" val="1225596845"/>
      </p:ext>
    </p:extLst>
  </p:cSld>
  <p:clrMapOvr>
    <a:masterClrMapping/>
  </p:clrMapOvr>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Facet</Template>
  <TotalTime>577</TotalTime>
  <Words>9258</Words>
  <Application>Microsoft Office PowerPoint</Application>
  <PresentationFormat>Widescreen</PresentationFormat>
  <Paragraphs>502</Paragraphs>
  <Slides>51</Slides>
  <Notes>44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51</vt:i4>
      </vt:variant>
    </vt:vector>
  </HeadingPairs>
  <TitlesOfParts>
    <vt:vector size="60" baseType="lpstr">
      <vt:lpstr>Arial</vt:lpstr>
      <vt:lpstr>BYagut</vt:lpstr>
      <vt:lpstr>Calibri</vt:lpstr>
      <vt:lpstr>Times New Roman</vt:lpstr>
      <vt:lpstr>TimesNewRomanPSMT</vt:lpstr>
      <vt:lpstr>Trebuchet MS</vt:lpstr>
      <vt:lpstr>Wingdings</vt:lpstr>
      <vt:lpstr>Wingdings 3</vt:lpstr>
      <vt:lpstr>Facet</vt:lpstr>
      <vt:lpstr>راهنمای ارزیابی ریسک مواد شیمیایی در محیط کار</vt:lpstr>
      <vt:lpstr>مراحل انجام کار</vt:lpstr>
      <vt:lpstr>هدف این راهنما</vt:lpstr>
      <vt:lpstr>ارزیابی  نیمه کمی ریسک مواجهه با آلاینده های شیمیایی </vt:lpstr>
      <vt:lpstr>4 مرحله رتبه بندی ریسک بر اساس نمره</vt:lpstr>
      <vt:lpstr>جدول 1- تعیین درجه خطرHR از طریق اثرات سمی یا عوارض زیان آور شیمیایی</vt:lpstr>
      <vt:lpstr>ادامه -جدول 1- تعیین درجه خطرHR از طریق اثرات سمی یا عوارض زیان آور شیمیایی</vt:lpstr>
      <vt:lpstr>ادامه - 4 مرحله رتبه بندی ریسک بر اساس نمره</vt:lpstr>
      <vt:lpstr>ادامه - 4 مرحله رتبه بندی ریسک بر اساس نمره</vt:lpstr>
      <vt:lpstr>ادامه - 4 مرحله رتبه بندی ریسک بر اساس نمره</vt:lpstr>
      <vt:lpstr>ادامه - 4 مرحله رتبه بندی ریسک بر اساس نمره</vt:lpstr>
      <vt:lpstr>ادامه - 4 مرحله رتبه بندی ریسک بر اساس نمره</vt:lpstr>
      <vt:lpstr>ادامه - 4 مرحله رتبه بندی ریسک بر اساس نمره</vt:lpstr>
      <vt:lpstr>ادامه - 4 مرحله رتبه بندی ریسک بر اساس نمره</vt:lpstr>
      <vt:lpstr>نتیجه گیری ارزیابی ریسک بهداشتی</vt:lpstr>
      <vt:lpstr>نتیجه گیری ارزیابی ریسک بهداشتی</vt:lpstr>
      <vt:lpstr>نتیجه گیری ارزیابی ریسک بهداشتی</vt:lpstr>
      <vt:lpstr>ادامه- نتیجه گیری ارزیابی ریسک بهداشتی</vt:lpstr>
      <vt:lpstr>ادامه- نتیجه گیری ارزیابی ریسک بهداشتی</vt:lpstr>
      <vt:lpstr>ادامه- نتیجه گیری ارزیابی ریسک بهداشتی</vt:lpstr>
      <vt:lpstr>ادامه- نتیجه گیری ارزیابی ریسک بهداشتی</vt:lpstr>
      <vt:lpstr>ادامه- نتیجه گیری ارزیابی ریسک بهداشتی</vt:lpstr>
      <vt:lpstr>ادامه- نتیجه گیری ارزیابی ریسک بهداشتی</vt:lpstr>
      <vt:lpstr>نقش کارفرمایان، کارگران و بازرسان جهت ارزیابی ریسک و کنترل عوامل زیان آور شیمیایی محیط کا ر</vt:lpstr>
      <vt:lpstr>نقش کارفرمایان</vt:lpstr>
      <vt:lpstr>نقش کارفرمایان</vt:lpstr>
      <vt:lpstr>ادامه- نقش کارفرمایان</vt:lpstr>
      <vt:lpstr>ادامه- نقش کارفرمایان</vt:lpstr>
      <vt:lpstr>ادامه- نقش کارفرمایان</vt:lpstr>
      <vt:lpstr>ادامه- نقش کارفرمایان</vt:lpstr>
      <vt:lpstr>ادامه- نقش کارفرمایان</vt:lpstr>
      <vt:lpstr>ادامه- نقش کارفرمایان</vt:lpstr>
      <vt:lpstr>ادامه- نقش کارفرمایان</vt:lpstr>
      <vt:lpstr>ادامه- نقش کارفرمایان</vt:lpstr>
      <vt:lpstr>ادامه- نقش کارفرمایان</vt:lpstr>
      <vt:lpstr>نقش بازرسان بهداشت حرفه ای</vt:lpstr>
      <vt:lpstr>نقش بازرسان بهداشت حرفه ای</vt:lpstr>
      <vt:lpstr>ادامه - نقش بازرسان بهداشت حرفه ای</vt:lpstr>
      <vt:lpstr>ادامه - نقش بازرسان بهداشت حرفه ای</vt:lpstr>
      <vt:lpstr>ادامه - نقش بازرسان بهداشت حرفه ای</vt:lpstr>
      <vt:lpstr>ادامه - نقش بازرسان بهداشت حرفه ای</vt:lpstr>
      <vt:lpstr>ادامه - نقش بازرسان بهداشت حرفه ای</vt:lpstr>
      <vt:lpstr>نقش ارائه دهندگان خدمات بهداشت حرفه ای مجاز/ شرکت های خصوصی</vt:lpstr>
      <vt:lpstr>نقش ارائه دهندگان خدمات بهداشت حرفه ای مجاز/ شرکت های خصوصی</vt:lpstr>
      <vt:lpstr>ادامه- نقش ارائه دهندگان خدمات بهداشت حرفه ای مجاز/ شرکت های خصوصی</vt:lpstr>
      <vt:lpstr>ادامه- نقش ارائه دهندگان خدمات بهداشت حرفه ای مجاز/ شرکت های خصوصی </vt:lpstr>
      <vt:lpstr>نقش کارگران</vt:lpstr>
      <vt:lpstr>نقش کارگران</vt:lpstr>
      <vt:lpstr>ادامه - نقش کارگران</vt:lpstr>
      <vt:lpstr>ادامه - نقش کارگران</vt:lpstr>
      <vt:lpstr>پایان</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راهنمای ارزیابی ریسک مواد شیمیایی در محیط کار</dc:title>
  <dc:creator>یلدا برسم</dc:creator>
  <cp:lastModifiedBy>یلدا برسم</cp:lastModifiedBy>
  <cp:revision>78</cp:revision>
  <dcterms:created xsi:type="dcterms:W3CDTF">2022-11-08T07:56:38Z</dcterms:created>
  <dcterms:modified xsi:type="dcterms:W3CDTF">2022-11-12T10:12:58Z</dcterms:modified>
</cp:coreProperties>
</file>